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84" r:id="rId5"/>
    <p:sldId id="274" r:id="rId6"/>
    <p:sldId id="257" r:id="rId7"/>
    <p:sldId id="258" r:id="rId8"/>
    <p:sldId id="259" r:id="rId9"/>
    <p:sldId id="261" r:id="rId10"/>
    <p:sldId id="263" r:id="rId11"/>
    <p:sldId id="264" r:id="rId12"/>
    <p:sldId id="286" r:id="rId13"/>
    <p:sldId id="265" r:id="rId14"/>
    <p:sldId id="266" r:id="rId15"/>
    <p:sldId id="268" r:id="rId16"/>
    <p:sldId id="288" r:id="rId17"/>
    <p:sldId id="291" r:id="rId18"/>
    <p:sldId id="281" r:id="rId19"/>
  </p:sldIdLst>
  <p:sldSz cx="25203150" cy="14401800"/>
  <p:notesSz cx="6858000" cy="9144000"/>
  <p:defaultTextStyle>
    <a:defPPr>
      <a:defRPr lang="ru-RU"/>
    </a:defPPr>
    <a:lvl1pPr marL="0" algn="l" defTabSz="1234440" rtl="0" eaLnBrk="1" latinLnBrk="0" hangingPunct="1">
      <a:defRPr sz="2400" kern="1200">
        <a:solidFill>
          <a:schemeClr val="tx1"/>
        </a:solidFill>
        <a:latin typeface="+mn-lt"/>
        <a:ea typeface="+mn-ea"/>
        <a:cs typeface="+mn-cs"/>
      </a:defRPr>
    </a:lvl1pPr>
    <a:lvl2pPr marL="617220" algn="l" defTabSz="1234440" rtl="0" eaLnBrk="1" latinLnBrk="0" hangingPunct="1">
      <a:defRPr sz="2400" kern="1200">
        <a:solidFill>
          <a:schemeClr val="tx1"/>
        </a:solidFill>
        <a:latin typeface="+mn-lt"/>
        <a:ea typeface="+mn-ea"/>
        <a:cs typeface="+mn-cs"/>
      </a:defRPr>
    </a:lvl2pPr>
    <a:lvl3pPr marL="1234440" algn="l" defTabSz="1234440" rtl="0" eaLnBrk="1" latinLnBrk="0" hangingPunct="1">
      <a:defRPr sz="2400" kern="1200">
        <a:solidFill>
          <a:schemeClr val="tx1"/>
        </a:solidFill>
        <a:latin typeface="+mn-lt"/>
        <a:ea typeface="+mn-ea"/>
        <a:cs typeface="+mn-cs"/>
      </a:defRPr>
    </a:lvl3pPr>
    <a:lvl4pPr marL="1851660" algn="l" defTabSz="1234440" rtl="0" eaLnBrk="1" latinLnBrk="0" hangingPunct="1">
      <a:defRPr sz="2400" kern="1200">
        <a:solidFill>
          <a:schemeClr val="tx1"/>
        </a:solidFill>
        <a:latin typeface="+mn-lt"/>
        <a:ea typeface="+mn-ea"/>
        <a:cs typeface="+mn-cs"/>
      </a:defRPr>
    </a:lvl4pPr>
    <a:lvl5pPr marL="2468880" algn="l" defTabSz="1234440" rtl="0" eaLnBrk="1" latinLnBrk="0" hangingPunct="1">
      <a:defRPr sz="2400" kern="1200">
        <a:solidFill>
          <a:schemeClr val="tx1"/>
        </a:solidFill>
        <a:latin typeface="+mn-lt"/>
        <a:ea typeface="+mn-ea"/>
        <a:cs typeface="+mn-cs"/>
      </a:defRPr>
    </a:lvl5pPr>
    <a:lvl6pPr marL="3086100" algn="l" defTabSz="1234440" rtl="0" eaLnBrk="1" latinLnBrk="0" hangingPunct="1">
      <a:defRPr sz="2400" kern="1200">
        <a:solidFill>
          <a:schemeClr val="tx1"/>
        </a:solidFill>
        <a:latin typeface="+mn-lt"/>
        <a:ea typeface="+mn-ea"/>
        <a:cs typeface="+mn-cs"/>
      </a:defRPr>
    </a:lvl6pPr>
    <a:lvl7pPr marL="3703320" algn="l" defTabSz="1234440" rtl="0" eaLnBrk="1" latinLnBrk="0" hangingPunct="1">
      <a:defRPr sz="2400" kern="1200">
        <a:solidFill>
          <a:schemeClr val="tx1"/>
        </a:solidFill>
        <a:latin typeface="+mn-lt"/>
        <a:ea typeface="+mn-ea"/>
        <a:cs typeface="+mn-cs"/>
      </a:defRPr>
    </a:lvl7pPr>
    <a:lvl8pPr marL="4320540" algn="l" defTabSz="1234440" rtl="0" eaLnBrk="1" latinLnBrk="0" hangingPunct="1">
      <a:defRPr sz="2400" kern="1200">
        <a:solidFill>
          <a:schemeClr val="tx1"/>
        </a:solidFill>
        <a:latin typeface="+mn-lt"/>
        <a:ea typeface="+mn-ea"/>
        <a:cs typeface="+mn-cs"/>
      </a:defRPr>
    </a:lvl8pPr>
    <a:lvl9pPr marL="4937760" algn="l" defTabSz="123444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536">
          <p15:clr>
            <a:srgbClr val="A4A3A4"/>
          </p15:clr>
        </p15:guide>
        <p15:guide id="2" pos="793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029" autoAdjust="0"/>
    <p:restoredTop sz="74873" autoAdjust="0"/>
  </p:normalViewPr>
  <p:slideViewPr>
    <p:cSldViewPr>
      <p:cViewPr varScale="1">
        <p:scale>
          <a:sx n="24" d="100"/>
          <a:sy n="24" d="100"/>
        </p:scale>
        <p:origin x="1752" y="66"/>
      </p:cViewPr>
      <p:guideLst>
        <p:guide orient="horz" pos="4536"/>
        <p:guide pos="793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6904CD-57D1-41C5-9D46-0DBA5A5147E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ru-RU"/>
        </a:p>
      </dgm:t>
    </dgm:pt>
    <dgm:pt modelId="{E073AB49-BD6D-4C71-8A6A-9C861B3BC73F}">
      <dgm:prSet phldrT="[Текст]"/>
      <dgm:spPr/>
      <dgm:t>
        <a:bodyPr/>
        <a:lstStyle/>
        <a:p>
          <a:r>
            <a:rPr lang="ru-RU" dirty="0" smtClean="0">
              <a:latin typeface="Times New Roman" panose="02020603050405020304" pitchFamily="18" charset="0"/>
              <a:cs typeface="Times New Roman" panose="02020603050405020304" pitchFamily="18" charset="0"/>
            </a:rPr>
            <a:t>Развитие широкополосного доступа к сетям и услугам телекоммуникации</a:t>
          </a:r>
          <a:r>
            <a:rPr lang="en-US" dirty="0" smtClean="0">
              <a:latin typeface="Times New Roman" panose="02020603050405020304" pitchFamily="18" charset="0"/>
              <a:cs typeface="Times New Roman" panose="02020603050405020304" pitchFamily="18" charset="0"/>
            </a:rPr>
            <a:t>/</a:t>
          </a:r>
          <a:r>
            <a:rPr lang="ru-RU" dirty="0" smtClean="0">
              <a:latin typeface="Times New Roman" panose="02020603050405020304" pitchFamily="18" charset="0"/>
              <a:cs typeface="Times New Roman" panose="02020603050405020304" pitchFamily="18" charset="0"/>
            </a:rPr>
            <a:t>ИКТ</a:t>
          </a:r>
          <a:endParaRPr lang="ru-RU" dirty="0"/>
        </a:p>
      </dgm:t>
    </dgm:pt>
    <dgm:pt modelId="{77CBE511-0965-46A0-8EFA-29D69F3D7913}" type="parTrans" cxnId="{07297C4E-3E7D-4836-9679-9B86325B1BFB}">
      <dgm:prSet/>
      <dgm:spPr/>
      <dgm:t>
        <a:bodyPr/>
        <a:lstStyle/>
        <a:p>
          <a:endParaRPr lang="ru-RU"/>
        </a:p>
      </dgm:t>
    </dgm:pt>
    <dgm:pt modelId="{59255C41-4EED-4CE6-AECE-1A85592A6C69}" type="sibTrans" cxnId="{07297C4E-3E7D-4836-9679-9B86325B1BFB}">
      <dgm:prSet/>
      <dgm:spPr/>
      <dgm:t>
        <a:bodyPr/>
        <a:lstStyle/>
        <a:p>
          <a:endParaRPr lang="ru-RU"/>
        </a:p>
      </dgm:t>
    </dgm:pt>
    <dgm:pt modelId="{4BA2B2F7-F5A6-49D3-BF00-0541F56332B1}">
      <dgm:prSet phldrT="[Текст]"/>
      <dgm:spPr/>
      <dgm:t>
        <a:bodyPr/>
        <a:lstStyle/>
        <a:p>
          <a:r>
            <a:rPr lang="ru-RU" dirty="0" smtClean="0">
              <a:latin typeface="Times New Roman" panose="02020603050405020304" pitchFamily="18" charset="0"/>
              <a:cs typeface="Times New Roman" panose="02020603050405020304" pitchFamily="18" charset="0"/>
            </a:rPr>
            <a:t>Обеспечение информационной безопасности телекоммуникации/ИКТ</a:t>
          </a:r>
          <a:endParaRPr lang="ru-RU" dirty="0"/>
        </a:p>
      </dgm:t>
    </dgm:pt>
    <dgm:pt modelId="{66D3261E-F42A-4638-A328-6BF86B218743}" type="parTrans" cxnId="{9C986FDC-6220-4DE6-8658-B546CE52BF56}">
      <dgm:prSet/>
      <dgm:spPr/>
      <dgm:t>
        <a:bodyPr/>
        <a:lstStyle/>
        <a:p>
          <a:endParaRPr lang="ru-RU"/>
        </a:p>
      </dgm:t>
    </dgm:pt>
    <dgm:pt modelId="{0AE5A13B-58AD-430B-BBEE-20F29A0B41FD}" type="sibTrans" cxnId="{9C986FDC-6220-4DE6-8658-B546CE52BF56}">
      <dgm:prSet/>
      <dgm:spPr/>
      <dgm:t>
        <a:bodyPr/>
        <a:lstStyle/>
        <a:p>
          <a:endParaRPr lang="ru-RU"/>
        </a:p>
      </dgm:t>
    </dgm:pt>
    <dgm:pt modelId="{17E63777-0B9C-430C-A86F-B46A3DC9373A}">
      <dgm:prSet phldrT="[Текст]"/>
      <dgm:spPr/>
      <dgm:t>
        <a:bodyPr/>
        <a:lstStyle/>
        <a:p>
          <a:r>
            <a:rPr lang="ru-RU" dirty="0" smtClean="0">
              <a:latin typeface="Times New Roman" panose="02020603050405020304" pitchFamily="18" charset="0"/>
              <a:cs typeface="Times New Roman" panose="02020603050405020304" pitchFamily="18" charset="0"/>
            </a:rPr>
            <a:t>Обеспечение устойчивого энергообеспечения объектов телекоммуникации/ИКТ</a:t>
          </a:r>
          <a:endParaRPr lang="ru-RU" dirty="0"/>
        </a:p>
      </dgm:t>
    </dgm:pt>
    <dgm:pt modelId="{5C67857C-D20C-4587-86AA-A396537D4368}" type="parTrans" cxnId="{E456BBD6-9E98-4C08-A983-9139E9942C96}">
      <dgm:prSet/>
      <dgm:spPr/>
      <dgm:t>
        <a:bodyPr/>
        <a:lstStyle/>
        <a:p>
          <a:endParaRPr lang="ru-RU"/>
        </a:p>
      </dgm:t>
    </dgm:pt>
    <dgm:pt modelId="{2A5A5435-BF30-4B75-9DA3-A0762EB2A317}" type="sibTrans" cxnId="{E456BBD6-9E98-4C08-A983-9139E9942C96}">
      <dgm:prSet/>
      <dgm:spPr/>
      <dgm:t>
        <a:bodyPr/>
        <a:lstStyle/>
        <a:p>
          <a:endParaRPr lang="ru-RU"/>
        </a:p>
      </dgm:t>
    </dgm:pt>
    <dgm:pt modelId="{F2FD08E4-5D97-4141-A34D-F006D46E5356}" type="pres">
      <dgm:prSet presAssocID="{AB6904CD-57D1-41C5-9D46-0DBA5A5147E9}" presName="Name0" presStyleCnt="0">
        <dgm:presLayoutVars>
          <dgm:chMax val="7"/>
          <dgm:chPref val="7"/>
          <dgm:dir/>
        </dgm:presLayoutVars>
      </dgm:prSet>
      <dgm:spPr/>
      <dgm:t>
        <a:bodyPr/>
        <a:lstStyle/>
        <a:p>
          <a:endParaRPr lang="ru-RU"/>
        </a:p>
      </dgm:t>
    </dgm:pt>
    <dgm:pt modelId="{222F7BB3-3D04-4A41-9450-FAC7DE1FCDF7}" type="pres">
      <dgm:prSet presAssocID="{AB6904CD-57D1-41C5-9D46-0DBA5A5147E9}" presName="Name1" presStyleCnt="0"/>
      <dgm:spPr/>
    </dgm:pt>
    <dgm:pt modelId="{1345EA2B-3552-4526-9338-45BBD8436E65}" type="pres">
      <dgm:prSet presAssocID="{AB6904CD-57D1-41C5-9D46-0DBA5A5147E9}" presName="cycle" presStyleCnt="0"/>
      <dgm:spPr/>
    </dgm:pt>
    <dgm:pt modelId="{0D5A6355-5759-49DB-95D4-26A91A1787DD}" type="pres">
      <dgm:prSet presAssocID="{AB6904CD-57D1-41C5-9D46-0DBA5A5147E9}" presName="srcNode" presStyleLbl="node1" presStyleIdx="0" presStyleCnt="3"/>
      <dgm:spPr/>
    </dgm:pt>
    <dgm:pt modelId="{F18F6695-35C5-4137-A353-346BAA965FE4}" type="pres">
      <dgm:prSet presAssocID="{AB6904CD-57D1-41C5-9D46-0DBA5A5147E9}" presName="conn" presStyleLbl="parChTrans1D2" presStyleIdx="0" presStyleCnt="1"/>
      <dgm:spPr/>
      <dgm:t>
        <a:bodyPr/>
        <a:lstStyle/>
        <a:p>
          <a:endParaRPr lang="ru-RU"/>
        </a:p>
      </dgm:t>
    </dgm:pt>
    <dgm:pt modelId="{4C923E22-A1E4-42DF-ADE0-D25C08CA0DD7}" type="pres">
      <dgm:prSet presAssocID="{AB6904CD-57D1-41C5-9D46-0DBA5A5147E9}" presName="extraNode" presStyleLbl="node1" presStyleIdx="0" presStyleCnt="3"/>
      <dgm:spPr/>
    </dgm:pt>
    <dgm:pt modelId="{191B8486-527D-45A5-84AC-8FB4B3AFAF9F}" type="pres">
      <dgm:prSet presAssocID="{AB6904CD-57D1-41C5-9D46-0DBA5A5147E9}" presName="dstNode" presStyleLbl="node1" presStyleIdx="0" presStyleCnt="3"/>
      <dgm:spPr/>
    </dgm:pt>
    <dgm:pt modelId="{A528C103-1EB6-4BA9-A1B3-B337F2B27B8D}" type="pres">
      <dgm:prSet presAssocID="{E073AB49-BD6D-4C71-8A6A-9C861B3BC73F}" presName="text_1" presStyleLbl="node1" presStyleIdx="0" presStyleCnt="3">
        <dgm:presLayoutVars>
          <dgm:bulletEnabled val="1"/>
        </dgm:presLayoutVars>
      </dgm:prSet>
      <dgm:spPr/>
      <dgm:t>
        <a:bodyPr/>
        <a:lstStyle/>
        <a:p>
          <a:endParaRPr lang="ru-RU"/>
        </a:p>
      </dgm:t>
    </dgm:pt>
    <dgm:pt modelId="{143E0D0B-DB30-4C04-A099-481EFEABBDA4}" type="pres">
      <dgm:prSet presAssocID="{E073AB49-BD6D-4C71-8A6A-9C861B3BC73F}" presName="accent_1" presStyleCnt="0"/>
      <dgm:spPr/>
    </dgm:pt>
    <dgm:pt modelId="{2945A2B0-F563-4B46-8960-7B4CFB106521}" type="pres">
      <dgm:prSet presAssocID="{E073AB49-BD6D-4C71-8A6A-9C861B3BC73F}" presName="accentRepeatNode" presStyleLbl="solidFgAcc1" presStyleIdx="0" presStyleCnt="3"/>
      <dgm:spPr/>
    </dgm:pt>
    <dgm:pt modelId="{91B97DC1-1CF9-4EE1-9301-5A00997E9F67}" type="pres">
      <dgm:prSet presAssocID="{4BA2B2F7-F5A6-49D3-BF00-0541F56332B1}" presName="text_2" presStyleLbl="node1" presStyleIdx="1" presStyleCnt="3">
        <dgm:presLayoutVars>
          <dgm:bulletEnabled val="1"/>
        </dgm:presLayoutVars>
      </dgm:prSet>
      <dgm:spPr/>
      <dgm:t>
        <a:bodyPr/>
        <a:lstStyle/>
        <a:p>
          <a:endParaRPr lang="ru-RU"/>
        </a:p>
      </dgm:t>
    </dgm:pt>
    <dgm:pt modelId="{4E92BFAA-F4C4-4B07-8895-4237ED0E91D7}" type="pres">
      <dgm:prSet presAssocID="{4BA2B2F7-F5A6-49D3-BF00-0541F56332B1}" presName="accent_2" presStyleCnt="0"/>
      <dgm:spPr/>
    </dgm:pt>
    <dgm:pt modelId="{734B4EBD-131D-4BD3-8E3D-AA8B7120EB62}" type="pres">
      <dgm:prSet presAssocID="{4BA2B2F7-F5A6-49D3-BF00-0541F56332B1}" presName="accentRepeatNode" presStyleLbl="solidFgAcc1" presStyleIdx="1" presStyleCnt="3"/>
      <dgm:spPr/>
    </dgm:pt>
    <dgm:pt modelId="{A6F81BB2-EA83-4CBB-BBB0-7CCC2FBF9535}" type="pres">
      <dgm:prSet presAssocID="{17E63777-0B9C-430C-A86F-B46A3DC9373A}" presName="text_3" presStyleLbl="node1" presStyleIdx="2" presStyleCnt="3">
        <dgm:presLayoutVars>
          <dgm:bulletEnabled val="1"/>
        </dgm:presLayoutVars>
      </dgm:prSet>
      <dgm:spPr/>
      <dgm:t>
        <a:bodyPr/>
        <a:lstStyle/>
        <a:p>
          <a:endParaRPr lang="ru-RU"/>
        </a:p>
      </dgm:t>
    </dgm:pt>
    <dgm:pt modelId="{C7C94B52-18B3-4860-948B-F980DB9AF19F}" type="pres">
      <dgm:prSet presAssocID="{17E63777-0B9C-430C-A86F-B46A3DC9373A}" presName="accent_3" presStyleCnt="0"/>
      <dgm:spPr/>
    </dgm:pt>
    <dgm:pt modelId="{D5016F0C-7DB7-4591-B657-8C6412ACE3E2}" type="pres">
      <dgm:prSet presAssocID="{17E63777-0B9C-430C-A86F-B46A3DC9373A}" presName="accentRepeatNode" presStyleLbl="solidFgAcc1" presStyleIdx="2" presStyleCnt="3"/>
      <dgm:spPr/>
    </dgm:pt>
  </dgm:ptLst>
  <dgm:cxnLst>
    <dgm:cxn modelId="{400F268D-C50C-4983-9EFE-EE25F20CF585}" type="presOf" srcId="{4BA2B2F7-F5A6-49D3-BF00-0541F56332B1}" destId="{91B97DC1-1CF9-4EE1-9301-5A00997E9F67}" srcOrd="0" destOrd="0" presId="urn:microsoft.com/office/officeart/2008/layout/VerticalCurvedList"/>
    <dgm:cxn modelId="{9C986FDC-6220-4DE6-8658-B546CE52BF56}" srcId="{AB6904CD-57D1-41C5-9D46-0DBA5A5147E9}" destId="{4BA2B2F7-F5A6-49D3-BF00-0541F56332B1}" srcOrd="1" destOrd="0" parTransId="{66D3261E-F42A-4638-A328-6BF86B218743}" sibTransId="{0AE5A13B-58AD-430B-BBEE-20F29A0B41FD}"/>
    <dgm:cxn modelId="{7FC396A7-5D27-4656-A92A-481B4B82A8C8}" type="presOf" srcId="{E073AB49-BD6D-4C71-8A6A-9C861B3BC73F}" destId="{A528C103-1EB6-4BA9-A1B3-B337F2B27B8D}" srcOrd="0" destOrd="0" presId="urn:microsoft.com/office/officeart/2008/layout/VerticalCurvedList"/>
    <dgm:cxn modelId="{A12A179C-942E-42E6-8E6E-AAAC5E0A37E1}" type="presOf" srcId="{AB6904CD-57D1-41C5-9D46-0DBA5A5147E9}" destId="{F2FD08E4-5D97-4141-A34D-F006D46E5356}" srcOrd="0" destOrd="0" presId="urn:microsoft.com/office/officeart/2008/layout/VerticalCurvedList"/>
    <dgm:cxn modelId="{07297C4E-3E7D-4836-9679-9B86325B1BFB}" srcId="{AB6904CD-57D1-41C5-9D46-0DBA5A5147E9}" destId="{E073AB49-BD6D-4C71-8A6A-9C861B3BC73F}" srcOrd="0" destOrd="0" parTransId="{77CBE511-0965-46A0-8EFA-29D69F3D7913}" sibTransId="{59255C41-4EED-4CE6-AECE-1A85592A6C69}"/>
    <dgm:cxn modelId="{6A7E6E24-E9C6-4F96-BEF3-CF3F3AED9DB5}" type="presOf" srcId="{17E63777-0B9C-430C-A86F-B46A3DC9373A}" destId="{A6F81BB2-EA83-4CBB-BBB0-7CCC2FBF9535}" srcOrd="0" destOrd="0" presId="urn:microsoft.com/office/officeart/2008/layout/VerticalCurvedList"/>
    <dgm:cxn modelId="{E456BBD6-9E98-4C08-A983-9139E9942C96}" srcId="{AB6904CD-57D1-41C5-9D46-0DBA5A5147E9}" destId="{17E63777-0B9C-430C-A86F-B46A3DC9373A}" srcOrd="2" destOrd="0" parTransId="{5C67857C-D20C-4587-86AA-A396537D4368}" sibTransId="{2A5A5435-BF30-4B75-9DA3-A0762EB2A317}"/>
    <dgm:cxn modelId="{3787276A-EF95-42F2-82CE-3B5E2DB2FA58}" type="presOf" srcId="{59255C41-4EED-4CE6-AECE-1A85592A6C69}" destId="{F18F6695-35C5-4137-A353-346BAA965FE4}" srcOrd="0" destOrd="0" presId="urn:microsoft.com/office/officeart/2008/layout/VerticalCurvedList"/>
    <dgm:cxn modelId="{A87E6746-E8C3-4CAB-8725-06E7E93B43B8}" type="presParOf" srcId="{F2FD08E4-5D97-4141-A34D-F006D46E5356}" destId="{222F7BB3-3D04-4A41-9450-FAC7DE1FCDF7}" srcOrd="0" destOrd="0" presId="urn:microsoft.com/office/officeart/2008/layout/VerticalCurvedList"/>
    <dgm:cxn modelId="{8D555240-BC9F-41C9-9B7A-2A4DA83CE89F}" type="presParOf" srcId="{222F7BB3-3D04-4A41-9450-FAC7DE1FCDF7}" destId="{1345EA2B-3552-4526-9338-45BBD8436E65}" srcOrd="0" destOrd="0" presId="urn:microsoft.com/office/officeart/2008/layout/VerticalCurvedList"/>
    <dgm:cxn modelId="{47F11427-46FE-4B43-8C8F-180754026015}" type="presParOf" srcId="{1345EA2B-3552-4526-9338-45BBD8436E65}" destId="{0D5A6355-5759-49DB-95D4-26A91A1787DD}" srcOrd="0" destOrd="0" presId="urn:microsoft.com/office/officeart/2008/layout/VerticalCurvedList"/>
    <dgm:cxn modelId="{CCFF3EA4-D558-499B-9FD5-6F77D47F5113}" type="presParOf" srcId="{1345EA2B-3552-4526-9338-45BBD8436E65}" destId="{F18F6695-35C5-4137-A353-346BAA965FE4}" srcOrd="1" destOrd="0" presId="urn:microsoft.com/office/officeart/2008/layout/VerticalCurvedList"/>
    <dgm:cxn modelId="{B46F8398-3053-4EAE-94DC-9917D7E28D16}" type="presParOf" srcId="{1345EA2B-3552-4526-9338-45BBD8436E65}" destId="{4C923E22-A1E4-42DF-ADE0-D25C08CA0DD7}" srcOrd="2" destOrd="0" presId="urn:microsoft.com/office/officeart/2008/layout/VerticalCurvedList"/>
    <dgm:cxn modelId="{B6B9B669-3E03-49B5-9FB5-AF08AC282894}" type="presParOf" srcId="{1345EA2B-3552-4526-9338-45BBD8436E65}" destId="{191B8486-527D-45A5-84AC-8FB4B3AFAF9F}" srcOrd="3" destOrd="0" presId="urn:microsoft.com/office/officeart/2008/layout/VerticalCurvedList"/>
    <dgm:cxn modelId="{3DA57A7D-4031-4F0B-90D9-942054481533}" type="presParOf" srcId="{222F7BB3-3D04-4A41-9450-FAC7DE1FCDF7}" destId="{A528C103-1EB6-4BA9-A1B3-B337F2B27B8D}" srcOrd="1" destOrd="0" presId="urn:microsoft.com/office/officeart/2008/layout/VerticalCurvedList"/>
    <dgm:cxn modelId="{0217E4A9-35DB-44A9-B8A6-83AC0A4EAB2E}" type="presParOf" srcId="{222F7BB3-3D04-4A41-9450-FAC7DE1FCDF7}" destId="{143E0D0B-DB30-4C04-A099-481EFEABBDA4}" srcOrd="2" destOrd="0" presId="urn:microsoft.com/office/officeart/2008/layout/VerticalCurvedList"/>
    <dgm:cxn modelId="{89DA5BC4-ADC7-4C2F-8C8D-7D46FE8448AB}" type="presParOf" srcId="{143E0D0B-DB30-4C04-A099-481EFEABBDA4}" destId="{2945A2B0-F563-4B46-8960-7B4CFB106521}" srcOrd="0" destOrd="0" presId="urn:microsoft.com/office/officeart/2008/layout/VerticalCurvedList"/>
    <dgm:cxn modelId="{2C073627-2678-4B85-8AA6-FDB41A3CD28B}" type="presParOf" srcId="{222F7BB3-3D04-4A41-9450-FAC7DE1FCDF7}" destId="{91B97DC1-1CF9-4EE1-9301-5A00997E9F67}" srcOrd="3" destOrd="0" presId="urn:microsoft.com/office/officeart/2008/layout/VerticalCurvedList"/>
    <dgm:cxn modelId="{4FDE05B7-2AE6-4889-9FB7-AB894A64CA26}" type="presParOf" srcId="{222F7BB3-3D04-4A41-9450-FAC7DE1FCDF7}" destId="{4E92BFAA-F4C4-4B07-8895-4237ED0E91D7}" srcOrd="4" destOrd="0" presId="urn:microsoft.com/office/officeart/2008/layout/VerticalCurvedList"/>
    <dgm:cxn modelId="{B7F22A53-8C34-439E-8B02-E3CA95BF7A66}" type="presParOf" srcId="{4E92BFAA-F4C4-4B07-8895-4237ED0E91D7}" destId="{734B4EBD-131D-4BD3-8E3D-AA8B7120EB62}" srcOrd="0" destOrd="0" presId="urn:microsoft.com/office/officeart/2008/layout/VerticalCurvedList"/>
    <dgm:cxn modelId="{29F8B0A4-96E0-4992-811E-56529B23EEB5}" type="presParOf" srcId="{222F7BB3-3D04-4A41-9450-FAC7DE1FCDF7}" destId="{A6F81BB2-EA83-4CBB-BBB0-7CCC2FBF9535}" srcOrd="5" destOrd="0" presId="urn:microsoft.com/office/officeart/2008/layout/VerticalCurvedList"/>
    <dgm:cxn modelId="{7E35CBB0-E18F-4524-92B5-D86540EDDBE9}" type="presParOf" srcId="{222F7BB3-3D04-4A41-9450-FAC7DE1FCDF7}" destId="{C7C94B52-18B3-4860-948B-F980DB9AF19F}" srcOrd="6" destOrd="0" presId="urn:microsoft.com/office/officeart/2008/layout/VerticalCurvedList"/>
    <dgm:cxn modelId="{8B83501D-1F2A-410E-8541-D0A0E1135AF0}" type="presParOf" srcId="{C7C94B52-18B3-4860-948B-F980DB9AF19F}" destId="{D5016F0C-7DB7-4591-B657-8C6412ACE3E2}"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8F6695-35C5-4137-A353-346BAA965FE4}">
      <dsp:nvSpPr>
        <dsp:cNvPr id="0" name=""/>
        <dsp:cNvSpPr/>
      </dsp:nvSpPr>
      <dsp:spPr>
        <a:xfrm>
          <a:off x="-9177136" y="-1402208"/>
          <a:ext cx="10925397" cy="10925397"/>
        </a:xfrm>
        <a:prstGeom prst="blockArc">
          <a:avLst>
            <a:gd name="adj1" fmla="val 18900000"/>
            <a:gd name="adj2" fmla="val 2700000"/>
            <a:gd name="adj3" fmla="val 198"/>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28C103-1EB6-4BA9-A1B3-B337F2B27B8D}">
      <dsp:nvSpPr>
        <dsp:cNvPr id="0" name=""/>
        <dsp:cNvSpPr/>
      </dsp:nvSpPr>
      <dsp:spPr>
        <a:xfrm>
          <a:off x="1127192" y="812098"/>
          <a:ext cx="19715066" cy="162419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9206" tIns="127000" rIns="127000" bIns="127000" numCol="1" spcCol="1270" anchor="ctr" anchorCtr="0">
          <a:noAutofit/>
        </a:bodyPr>
        <a:lstStyle/>
        <a:p>
          <a:pPr lvl="0" algn="l" defTabSz="2222500">
            <a:lnSpc>
              <a:spcPct val="90000"/>
            </a:lnSpc>
            <a:spcBef>
              <a:spcPct val="0"/>
            </a:spcBef>
            <a:spcAft>
              <a:spcPct val="35000"/>
            </a:spcAft>
          </a:pPr>
          <a:r>
            <a:rPr lang="ru-RU" sz="5000" kern="1200" dirty="0" smtClean="0">
              <a:latin typeface="Times New Roman" panose="02020603050405020304" pitchFamily="18" charset="0"/>
              <a:cs typeface="Times New Roman" panose="02020603050405020304" pitchFamily="18" charset="0"/>
            </a:rPr>
            <a:t>Развитие широкополосного доступа к сетям и услугам телекоммуникации</a:t>
          </a:r>
          <a:r>
            <a:rPr lang="en-US" sz="5000" kern="1200" dirty="0" smtClean="0">
              <a:latin typeface="Times New Roman" panose="02020603050405020304" pitchFamily="18" charset="0"/>
              <a:cs typeface="Times New Roman" panose="02020603050405020304" pitchFamily="18" charset="0"/>
            </a:rPr>
            <a:t>/</a:t>
          </a:r>
          <a:r>
            <a:rPr lang="ru-RU" sz="5000" kern="1200" dirty="0" smtClean="0">
              <a:latin typeface="Times New Roman" panose="02020603050405020304" pitchFamily="18" charset="0"/>
              <a:cs typeface="Times New Roman" panose="02020603050405020304" pitchFamily="18" charset="0"/>
            </a:rPr>
            <a:t>ИКТ</a:t>
          </a:r>
          <a:endParaRPr lang="ru-RU" sz="5000" kern="1200" dirty="0"/>
        </a:p>
      </dsp:txBody>
      <dsp:txXfrm>
        <a:off x="1127192" y="812098"/>
        <a:ext cx="19715066" cy="1624196"/>
      </dsp:txXfrm>
    </dsp:sp>
    <dsp:sp modelId="{2945A2B0-F563-4B46-8960-7B4CFB106521}">
      <dsp:nvSpPr>
        <dsp:cNvPr id="0" name=""/>
        <dsp:cNvSpPr/>
      </dsp:nvSpPr>
      <dsp:spPr>
        <a:xfrm>
          <a:off x="112069" y="609073"/>
          <a:ext cx="2030245" cy="2030245"/>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1B97DC1-1CF9-4EE1-9301-5A00997E9F67}">
      <dsp:nvSpPr>
        <dsp:cNvPr id="0" name=""/>
        <dsp:cNvSpPr/>
      </dsp:nvSpPr>
      <dsp:spPr>
        <a:xfrm>
          <a:off x="1717587" y="3248392"/>
          <a:ext cx="19124671" cy="162419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9206" tIns="127000" rIns="127000" bIns="127000" numCol="1" spcCol="1270" anchor="ctr" anchorCtr="0">
          <a:noAutofit/>
        </a:bodyPr>
        <a:lstStyle/>
        <a:p>
          <a:pPr lvl="0" algn="l" defTabSz="2222500">
            <a:lnSpc>
              <a:spcPct val="90000"/>
            </a:lnSpc>
            <a:spcBef>
              <a:spcPct val="0"/>
            </a:spcBef>
            <a:spcAft>
              <a:spcPct val="35000"/>
            </a:spcAft>
          </a:pPr>
          <a:r>
            <a:rPr lang="ru-RU" sz="5000" kern="1200" dirty="0" smtClean="0">
              <a:latin typeface="Times New Roman" panose="02020603050405020304" pitchFamily="18" charset="0"/>
              <a:cs typeface="Times New Roman" panose="02020603050405020304" pitchFamily="18" charset="0"/>
            </a:rPr>
            <a:t>Обеспечение информационной безопасности телекоммуникации/ИКТ</a:t>
          </a:r>
          <a:endParaRPr lang="ru-RU" sz="5000" kern="1200" dirty="0"/>
        </a:p>
      </dsp:txBody>
      <dsp:txXfrm>
        <a:off x="1717587" y="3248392"/>
        <a:ext cx="19124671" cy="1624196"/>
      </dsp:txXfrm>
    </dsp:sp>
    <dsp:sp modelId="{734B4EBD-131D-4BD3-8E3D-AA8B7120EB62}">
      <dsp:nvSpPr>
        <dsp:cNvPr id="0" name=""/>
        <dsp:cNvSpPr/>
      </dsp:nvSpPr>
      <dsp:spPr>
        <a:xfrm>
          <a:off x="702464" y="3045367"/>
          <a:ext cx="2030245" cy="2030245"/>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6F81BB2-EA83-4CBB-BBB0-7CCC2FBF9535}">
      <dsp:nvSpPr>
        <dsp:cNvPr id="0" name=""/>
        <dsp:cNvSpPr/>
      </dsp:nvSpPr>
      <dsp:spPr>
        <a:xfrm>
          <a:off x="1127192" y="5684686"/>
          <a:ext cx="19715066" cy="162419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9206" tIns="127000" rIns="127000" bIns="127000" numCol="1" spcCol="1270" anchor="ctr" anchorCtr="0">
          <a:noAutofit/>
        </a:bodyPr>
        <a:lstStyle/>
        <a:p>
          <a:pPr lvl="0" algn="l" defTabSz="2222500">
            <a:lnSpc>
              <a:spcPct val="90000"/>
            </a:lnSpc>
            <a:spcBef>
              <a:spcPct val="0"/>
            </a:spcBef>
            <a:spcAft>
              <a:spcPct val="35000"/>
            </a:spcAft>
          </a:pPr>
          <a:r>
            <a:rPr lang="ru-RU" sz="5000" kern="1200" dirty="0" smtClean="0">
              <a:latin typeface="Times New Roman" panose="02020603050405020304" pitchFamily="18" charset="0"/>
              <a:cs typeface="Times New Roman" panose="02020603050405020304" pitchFamily="18" charset="0"/>
            </a:rPr>
            <a:t>Обеспечение устойчивого энергообеспечения объектов телекоммуникации/ИКТ</a:t>
          </a:r>
          <a:endParaRPr lang="ru-RU" sz="5000" kern="1200" dirty="0"/>
        </a:p>
      </dsp:txBody>
      <dsp:txXfrm>
        <a:off x="1127192" y="5684686"/>
        <a:ext cx="19715066" cy="1624196"/>
      </dsp:txXfrm>
    </dsp:sp>
    <dsp:sp modelId="{D5016F0C-7DB7-4591-B657-8C6412ACE3E2}">
      <dsp:nvSpPr>
        <dsp:cNvPr id="0" name=""/>
        <dsp:cNvSpPr/>
      </dsp:nvSpPr>
      <dsp:spPr>
        <a:xfrm>
          <a:off x="112069" y="5481661"/>
          <a:ext cx="2030245" cy="2030245"/>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8D62B41-0DDF-4B9F-8A09-88F8D94E6BF5}" type="datetimeFigureOut">
              <a:rPr lang="ru-RU" smtClean="0"/>
              <a:t>28.10.2022</a:t>
            </a:fld>
            <a:endParaRPr lang="ru-RU"/>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F822DA-78FB-4D7E-B4EE-938C11DC7DBB}" type="slidenum">
              <a:rPr lang="ru-RU" smtClean="0"/>
              <a:t>‹#›</a:t>
            </a:fld>
            <a:endParaRPr lang="ru-RU"/>
          </a:p>
        </p:txBody>
      </p:sp>
    </p:spTree>
    <p:extLst>
      <p:ext uri="{BB962C8B-B14F-4D97-AF65-F5344CB8AC3E}">
        <p14:creationId xmlns:p14="http://schemas.microsoft.com/office/powerpoint/2010/main" val="223628113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2.png>
</file>

<file path=ppt/media/image13.png>
</file>

<file path=ppt/media/image14.png>
</file>

<file path=ppt/media/image2.jpeg>
</file>

<file path=ppt/media/image3.png>
</file>

<file path=ppt/media/image4.png>
</file>

<file path=ppt/media/image5.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0507E01-969C-4370-92F3-CE2330709A63}" type="datetimeFigureOut">
              <a:rPr lang="ru-RU" smtClean="0"/>
              <a:t>28.10.2022</a:t>
            </a:fld>
            <a:endParaRPr lang="ru-RU"/>
          </a:p>
        </p:txBody>
      </p:sp>
      <p:sp>
        <p:nvSpPr>
          <p:cNvPr id="4" name="Образ слайда 3"/>
          <p:cNvSpPr>
            <a:spLocks noGrp="1" noRot="1" noChangeAspect="1"/>
          </p:cNvSpPr>
          <p:nvPr>
            <p:ph type="sldImg" idx="2"/>
          </p:nvPr>
        </p:nvSpPr>
        <p:spPr>
          <a:xfrm>
            <a:off x="428625" y="685800"/>
            <a:ext cx="600075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665B526-DC96-4197-BD03-1643255A2DE4}" type="slidenum">
              <a:rPr lang="ru-RU" smtClean="0"/>
              <a:t>‹#›</a:t>
            </a:fld>
            <a:endParaRPr lang="ru-RU"/>
          </a:p>
        </p:txBody>
      </p:sp>
    </p:spTree>
    <p:extLst>
      <p:ext uri="{BB962C8B-B14F-4D97-AF65-F5344CB8AC3E}">
        <p14:creationId xmlns:p14="http://schemas.microsoft.com/office/powerpoint/2010/main" val="606883510"/>
      </p:ext>
    </p:extLst>
  </p:cSld>
  <p:clrMap bg1="lt1" tx1="dk1" bg2="lt2" tx2="dk2" accent1="accent1" accent2="accent2" accent3="accent3" accent4="accent4" accent5="accent5" accent6="accent6" hlink="hlink" folHlink="folHlink"/>
  <p:notesStyle>
    <a:lvl1pPr marL="0" algn="l" defTabSz="1234440" rtl="0" eaLnBrk="1" latinLnBrk="0" hangingPunct="1">
      <a:defRPr sz="1600" kern="1200">
        <a:solidFill>
          <a:schemeClr val="tx1"/>
        </a:solidFill>
        <a:latin typeface="+mn-lt"/>
        <a:ea typeface="+mn-ea"/>
        <a:cs typeface="+mn-cs"/>
      </a:defRPr>
    </a:lvl1pPr>
    <a:lvl2pPr marL="617220" algn="l" defTabSz="1234440" rtl="0" eaLnBrk="1" latinLnBrk="0" hangingPunct="1">
      <a:defRPr sz="1600" kern="1200">
        <a:solidFill>
          <a:schemeClr val="tx1"/>
        </a:solidFill>
        <a:latin typeface="+mn-lt"/>
        <a:ea typeface="+mn-ea"/>
        <a:cs typeface="+mn-cs"/>
      </a:defRPr>
    </a:lvl2pPr>
    <a:lvl3pPr marL="1234440" algn="l" defTabSz="1234440" rtl="0" eaLnBrk="1" latinLnBrk="0" hangingPunct="1">
      <a:defRPr sz="1600" kern="1200">
        <a:solidFill>
          <a:schemeClr val="tx1"/>
        </a:solidFill>
        <a:latin typeface="+mn-lt"/>
        <a:ea typeface="+mn-ea"/>
        <a:cs typeface="+mn-cs"/>
      </a:defRPr>
    </a:lvl3pPr>
    <a:lvl4pPr marL="1851660" algn="l" defTabSz="1234440" rtl="0" eaLnBrk="1" latinLnBrk="0" hangingPunct="1">
      <a:defRPr sz="1600" kern="1200">
        <a:solidFill>
          <a:schemeClr val="tx1"/>
        </a:solidFill>
        <a:latin typeface="+mn-lt"/>
        <a:ea typeface="+mn-ea"/>
        <a:cs typeface="+mn-cs"/>
      </a:defRPr>
    </a:lvl4pPr>
    <a:lvl5pPr marL="2468880" algn="l" defTabSz="1234440" rtl="0" eaLnBrk="1" latinLnBrk="0" hangingPunct="1">
      <a:defRPr sz="1600" kern="1200">
        <a:solidFill>
          <a:schemeClr val="tx1"/>
        </a:solidFill>
        <a:latin typeface="+mn-lt"/>
        <a:ea typeface="+mn-ea"/>
        <a:cs typeface="+mn-cs"/>
      </a:defRPr>
    </a:lvl5pPr>
    <a:lvl6pPr marL="3086100" algn="l" defTabSz="1234440" rtl="0" eaLnBrk="1" latinLnBrk="0" hangingPunct="1">
      <a:defRPr sz="1600" kern="1200">
        <a:solidFill>
          <a:schemeClr val="tx1"/>
        </a:solidFill>
        <a:latin typeface="+mn-lt"/>
        <a:ea typeface="+mn-ea"/>
        <a:cs typeface="+mn-cs"/>
      </a:defRPr>
    </a:lvl6pPr>
    <a:lvl7pPr marL="3703320" algn="l" defTabSz="1234440" rtl="0" eaLnBrk="1" latinLnBrk="0" hangingPunct="1">
      <a:defRPr sz="1600" kern="1200">
        <a:solidFill>
          <a:schemeClr val="tx1"/>
        </a:solidFill>
        <a:latin typeface="+mn-lt"/>
        <a:ea typeface="+mn-ea"/>
        <a:cs typeface="+mn-cs"/>
      </a:defRPr>
    </a:lvl7pPr>
    <a:lvl8pPr marL="4320540" algn="l" defTabSz="1234440" rtl="0" eaLnBrk="1" latinLnBrk="0" hangingPunct="1">
      <a:defRPr sz="1600" kern="1200">
        <a:solidFill>
          <a:schemeClr val="tx1"/>
        </a:solidFill>
        <a:latin typeface="+mn-lt"/>
        <a:ea typeface="+mn-ea"/>
        <a:cs typeface="+mn-cs"/>
      </a:defRPr>
    </a:lvl8pPr>
    <a:lvl9pPr marL="4937760" algn="l" defTabSz="12344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4665B526-DC96-4197-BD03-1643255A2DE4}" type="slidenum">
              <a:rPr lang="ru-RU" smtClean="0"/>
              <a:t>1</a:t>
            </a:fld>
            <a:endParaRPr lang="ru-RU"/>
          </a:p>
        </p:txBody>
      </p:sp>
    </p:spTree>
    <p:extLst>
      <p:ext uri="{BB962C8B-B14F-4D97-AF65-F5344CB8AC3E}">
        <p14:creationId xmlns:p14="http://schemas.microsoft.com/office/powerpoint/2010/main" val="41459270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4665B526-DC96-4197-BD03-1643255A2DE4}" type="slidenum">
              <a:rPr lang="ru-RU" smtClean="0"/>
              <a:t>10</a:t>
            </a:fld>
            <a:endParaRPr lang="ru-RU"/>
          </a:p>
        </p:txBody>
      </p:sp>
    </p:spTree>
    <p:extLst>
      <p:ext uri="{BB962C8B-B14F-4D97-AF65-F5344CB8AC3E}">
        <p14:creationId xmlns:p14="http://schemas.microsoft.com/office/powerpoint/2010/main" val="42460513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4665B526-DC96-4197-BD03-1643255A2DE4}" type="slidenum">
              <a:rPr lang="ru-RU" smtClean="0"/>
              <a:t>11</a:t>
            </a:fld>
            <a:endParaRPr lang="ru-RU"/>
          </a:p>
        </p:txBody>
      </p:sp>
    </p:spTree>
    <p:extLst>
      <p:ext uri="{BB962C8B-B14F-4D97-AF65-F5344CB8AC3E}">
        <p14:creationId xmlns:p14="http://schemas.microsoft.com/office/powerpoint/2010/main" val="1581668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indent="432000" algn="just">
              <a:buNone/>
            </a:pPr>
            <a:r>
              <a:rPr lang="ru-RU" sz="1300" b="1" dirty="0" smtClean="0">
                <a:latin typeface="Times New Roman" panose="02020603050405020304" pitchFamily="18" charset="0"/>
                <a:cs typeface="Times New Roman" panose="02020603050405020304" pitchFamily="18" charset="0"/>
              </a:rPr>
              <a:t>Можно выделить три рынка применения технологий </a:t>
            </a:r>
            <a:r>
              <a:rPr lang="ru-RU" sz="1300" b="1" dirty="0" err="1" smtClean="0">
                <a:latin typeface="Times New Roman" panose="02020603050405020304" pitchFamily="18" charset="0"/>
                <a:cs typeface="Times New Roman" panose="02020603050405020304" pitchFamily="18" charset="0"/>
              </a:rPr>
              <a:t>IoT</a:t>
            </a:r>
            <a:r>
              <a:rPr lang="ru-RU" sz="1300" b="1" dirty="0" smtClean="0">
                <a:latin typeface="Times New Roman" panose="02020603050405020304" pitchFamily="18" charset="0"/>
                <a:cs typeface="Times New Roman" panose="02020603050405020304" pitchFamily="18" charset="0"/>
              </a:rPr>
              <a:t>: </a:t>
            </a:r>
            <a:r>
              <a:rPr lang="ru-RU" sz="1300" dirty="0" smtClean="0">
                <a:latin typeface="Times New Roman" panose="02020603050405020304" pitchFamily="18" charset="0"/>
                <a:cs typeface="Times New Roman" panose="02020603050405020304" pitchFamily="18" charset="0"/>
              </a:rPr>
              <a:t>массовый рынок (B2C), рынок коммерческих компаний (</a:t>
            </a:r>
            <a:r>
              <a:rPr lang="en-US" sz="1300" dirty="0" smtClean="0">
                <a:latin typeface="Times New Roman" panose="02020603050405020304" pitchFamily="18" charset="0"/>
                <a:cs typeface="Times New Roman" panose="02020603050405020304" pitchFamily="18" charset="0"/>
              </a:rPr>
              <a:t>B2B), </a:t>
            </a:r>
            <a:r>
              <a:rPr lang="ru-RU" sz="1300" dirty="0" smtClean="0">
                <a:latin typeface="Times New Roman" panose="02020603050405020304" pitchFamily="18" charset="0"/>
                <a:cs typeface="Times New Roman" panose="02020603050405020304" pitchFamily="18" charset="0"/>
              </a:rPr>
              <a:t>рынок государственных учреждений и госкомпаний (B2G).</a:t>
            </a:r>
          </a:p>
          <a:p>
            <a:pPr marL="0" indent="432000" algn="just">
              <a:buNone/>
            </a:pPr>
            <a:r>
              <a:rPr lang="ru-RU" sz="1300" b="1" dirty="0" smtClean="0">
                <a:latin typeface="Times New Roman" panose="02020603050405020304" pitchFamily="18" charset="0"/>
                <a:cs typeface="Times New Roman" panose="02020603050405020304" pitchFamily="18" charset="0"/>
              </a:rPr>
              <a:t>Массовый рынок (</a:t>
            </a:r>
            <a:r>
              <a:rPr lang="en-US" sz="1300" b="1" dirty="0" smtClean="0">
                <a:latin typeface="Times New Roman" panose="02020603050405020304" pitchFamily="18" charset="0"/>
                <a:cs typeface="Times New Roman" panose="02020603050405020304" pitchFamily="18" charset="0"/>
              </a:rPr>
              <a:t>B2C) </a:t>
            </a:r>
            <a:r>
              <a:rPr lang="ru-RU" sz="1300" dirty="0" smtClean="0">
                <a:latin typeface="Times New Roman" panose="02020603050405020304" pitchFamily="18" charset="0"/>
                <a:cs typeface="Times New Roman" panose="02020603050405020304" pitchFamily="18" charset="0"/>
              </a:rPr>
              <a:t>традиционно восприимчив к новым инновационным технологиям и продуктам на базе этих технологий. Частные потребители зачастую совершают покупки на основании сиюминутного импульса или под влиянием трендов, они готовы экономить несколько месяцев, чтобы купить последнюю версию смартфона, планшета или другого цифрового гаджета.</a:t>
            </a:r>
          </a:p>
          <a:p>
            <a:pPr marL="0" indent="432000" algn="just">
              <a:buNone/>
            </a:pPr>
            <a:r>
              <a:rPr lang="ru-RU" sz="1300" b="1" dirty="0" smtClean="0">
                <a:latin typeface="Times New Roman" panose="02020603050405020304" pitchFamily="18" charset="0"/>
                <a:cs typeface="Times New Roman" panose="02020603050405020304" pitchFamily="18" charset="0"/>
              </a:rPr>
              <a:t>Рынок коммерческих компаний (B2B) </a:t>
            </a:r>
            <a:r>
              <a:rPr lang="ru-RU" sz="1300" dirty="0" smtClean="0">
                <a:latin typeface="Times New Roman" panose="02020603050405020304" pitchFamily="18" charset="0"/>
                <a:cs typeface="Times New Roman" panose="02020603050405020304" pitchFamily="18" charset="0"/>
              </a:rPr>
              <a:t>более инертен, чем рынок частных потребителей, так как компаниям требуется время на анализ внешней среды, осознание необходимости применения новых технологий, согласование инвестиций и реализацию проектов. Зачастую такой процесс может потребовать нескольких лет.</a:t>
            </a:r>
          </a:p>
          <a:p>
            <a:pPr marL="0" indent="432000" algn="just">
              <a:buNone/>
            </a:pPr>
            <a:r>
              <a:rPr lang="ru-RU" sz="1300" b="1" dirty="0" smtClean="0">
                <a:latin typeface="Times New Roman" panose="02020603050405020304" pitchFamily="18" charset="0"/>
                <a:cs typeface="Times New Roman" panose="02020603050405020304" pitchFamily="18" charset="0"/>
              </a:rPr>
              <a:t>Рынок государственных учреждений и госкомпаний (</a:t>
            </a:r>
            <a:r>
              <a:rPr lang="en-US" sz="1300" b="1" dirty="0" smtClean="0">
                <a:latin typeface="Times New Roman" panose="02020603050405020304" pitchFamily="18" charset="0"/>
                <a:cs typeface="Times New Roman" panose="02020603050405020304" pitchFamily="18" charset="0"/>
              </a:rPr>
              <a:t>B2G)</a:t>
            </a:r>
            <a:r>
              <a:rPr lang="en-US" sz="1300" dirty="0" smtClean="0">
                <a:latin typeface="Times New Roman" panose="02020603050405020304" pitchFamily="18" charset="0"/>
                <a:cs typeface="Times New Roman" panose="02020603050405020304" pitchFamily="18" charset="0"/>
              </a:rPr>
              <a:t>,</a:t>
            </a:r>
            <a:r>
              <a:rPr lang="ru-RU" sz="1300" dirty="0" smtClean="0">
                <a:latin typeface="Times New Roman" panose="02020603050405020304" pitchFamily="18" charset="0"/>
                <a:cs typeface="Times New Roman" panose="02020603050405020304" pitchFamily="18" charset="0"/>
              </a:rPr>
              <a:t> обладает максимальным экономическим потенциалом для внедрения технологий </a:t>
            </a:r>
            <a:r>
              <a:rPr lang="ru-RU" sz="1300" dirty="0" err="1" smtClean="0">
                <a:latin typeface="Times New Roman" panose="02020603050405020304" pitchFamily="18" charset="0"/>
                <a:cs typeface="Times New Roman" panose="02020603050405020304" pitchFamily="18" charset="0"/>
              </a:rPr>
              <a:t>IoT</a:t>
            </a:r>
            <a:r>
              <a:rPr lang="ru-RU" sz="1300" dirty="0" smtClean="0">
                <a:latin typeface="Times New Roman" panose="02020603050405020304" pitchFamily="18" charset="0"/>
                <a:cs typeface="Times New Roman" panose="02020603050405020304" pitchFamily="18" charset="0"/>
              </a:rPr>
              <a:t> с точки зрения повышения </a:t>
            </a:r>
            <a:r>
              <a:rPr lang="ru-RU" sz="1300" dirty="0" err="1" smtClean="0">
                <a:latin typeface="Times New Roman" panose="02020603050405020304" pitchFamily="18" charset="0"/>
                <a:cs typeface="Times New Roman" panose="02020603050405020304" pitchFamily="18" charset="0"/>
              </a:rPr>
              <a:t>энергоэффективности</a:t>
            </a:r>
            <a:r>
              <a:rPr lang="ru-RU" sz="1300" dirty="0" smtClean="0">
                <a:latin typeface="Times New Roman" panose="02020603050405020304" pitchFamily="18" charset="0"/>
                <a:cs typeface="Times New Roman" panose="02020603050405020304" pitchFamily="18" charset="0"/>
              </a:rPr>
              <a:t> и сокращения затрат на обслуживание производственных активов.</a:t>
            </a:r>
          </a:p>
          <a:p>
            <a:pPr marL="0" indent="432000" algn="just">
              <a:buNone/>
            </a:pPr>
            <a:r>
              <a:rPr lang="ru-RU" sz="1300" dirty="0" smtClean="0">
                <a:latin typeface="Times New Roman" panose="02020603050405020304" pitchFamily="18" charset="0"/>
                <a:cs typeface="Times New Roman" panose="02020603050405020304" pitchFamily="18" charset="0"/>
              </a:rPr>
              <a:t>Все рассмотренные выше особенности использования</a:t>
            </a:r>
            <a:r>
              <a:rPr lang="ru-RU" sz="1300" baseline="0" dirty="0" smtClean="0">
                <a:latin typeface="Times New Roman" panose="02020603050405020304" pitchFamily="18" charset="0"/>
                <a:cs typeface="Times New Roman" panose="02020603050405020304" pitchFamily="18" charset="0"/>
              </a:rPr>
              <a:t> </a:t>
            </a:r>
            <a:r>
              <a:rPr lang="en-US" sz="1300" baseline="0" dirty="0" err="1" smtClean="0">
                <a:latin typeface="Times New Roman" panose="02020603050405020304" pitchFamily="18" charset="0"/>
                <a:cs typeface="Times New Roman" panose="02020603050405020304" pitchFamily="18" charset="0"/>
              </a:rPr>
              <a:t>IoT</a:t>
            </a:r>
            <a:r>
              <a:rPr lang="en-US" sz="1300" baseline="0" dirty="0" smtClean="0">
                <a:latin typeface="Times New Roman" panose="02020603050405020304" pitchFamily="18" charset="0"/>
                <a:cs typeface="Times New Roman" panose="02020603050405020304" pitchFamily="18" charset="0"/>
              </a:rPr>
              <a:t> </a:t>
            </a:r>
            <a:r>
              <a:rPr lang="ru-RU" sz="1300" baseline="0" dirty="0" smtClean="0">
                <a:latin typeface="Times New Roman" panose="02020603050405020304" pitchFamily="18" charset="0"/>
                <a:cs typeface="Times New Roman" panose="02020603050405020304" pitchFamily="18" charset="0"/>
              </a:rPr>
              <a:t>имеют важное значение.</a:t>
            </a:r>
            <a:endParaRPr lang="ru-RU" sz="1300" dirty="0" smtClean="0">
              <a:latin typeface="Times New Roman" panose="02020603050405020304" pitchFamily="18" charset="0"/>
              <a:cs typeface="Times New Roman" panose="02020603050405020304" pitchFamily="18" charset="0"/>
            </a:endParaRPr>
          </a:p>
          <a:p>
            <a:endParaRPr lang="ru-RU" dirty="0"/>
          </a:p>
        </p:txBody>
      </p:sp>
      <p:sp>
        <p:nvSpPr>
          <p:cNvPr id="4" name="Номер слайда 3"/>
          <p:cNvSpPr>
            <a:spLocks noGrp="1"/>
          </p:cNvSpPr>
          <p:nvPr>
            <p:ph type="sldNum" sz="quarter" idx="10"/>
          </p:nvPr>
        </p:nvSpPr>
        <p:spPr/>
        <p:txBody>
          <a:bodyPr/>
          <a:lstStyle/>
          <a:p>
            <a:fld id="{4665B526-DC96-4197-BD03-1643255A2DE4}" type="slidenum">
              <a:rPr lang="ru-RU" smtClean="0"/>
              <a:t>12</a:t>
            </a:fld>
            <a:endParaRPr lang="ru-RU"/>
          </a:p>
        </p:txBody>
      </p:sp>
    </p:spTree>
    <p:extLst>
      <p:ext uri="{BB962C8B-B14F-4D97-AF65-F5344CB8AC3E}">
        <p14:creationId xmlns:p14="http://schemas.microsoft.com/office/powerpoint/2010/main" val="18811795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indent="432000" algn="just">
              <a:spcBef>
                <a:spcPts val="0"/>
              </a:spcBef>
              <a:spcAft>
                <a:spcPts val="0"/>
              </a:spcAft>
              <a:buNone/>
            </a:pPr>
            <a:endParaRPr lang="ru-RU" sz="1200" dirty="0">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0"/>
          </p:nvPr>
        </p:nvSpPr>
        <p:spPr/>
        <p:txBody>
          <a:bodyPr/>
          <a:lstStyle/>
          <a:p>
            <a:fld id="{4665B526-DC96-4197-BD03-1643255A2DE4}" type="slidenum">
              <a:rPr lang="ru-RU" smtClean="0"/>
              <a:t>13</a:t>
            </a:fld>
            <a:endParaRPr lang="ru-RU"/>
          </a:p>
        </p:txBody>
      </p:sp>
    </p:spTree>
    <p:extLst>
      <p:ext uri="{BB962C8B-B14F-4D97-AF65-F5344CB8AC3E}">
        <p14:creationId xmlns:p14="http://schemas.microsoft.com/office/powerpoint/2010/main" val="36333882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indent="432000" algn="just"/>
            <a:endParaRPr lang="ru-RU" dirty="0"/>
          </a:p>
        </p:txBody>
      </p:sp>
      <p:sp>
        <p:nvSpPr>
          <p:cNvPr id="4" name="Номер слайда 3"/>
          <p:cNvSpPr>
            <a:spLocks noGrp="1"/>
          </p:cNvSpPr>
          <p:nvPr>
            <p:ph type="sldNum" sz="quarter" idx="10"/>
          </p:nvPr>
        </p:nvSpPr>
        <p:spPr/>
        <p:txBody>
          <a:bodyPr/>
          <a:lstStyle/>
          <a:p>
            <a:fld id="{4665B526-DC96-4197-BD03-1643255A2DE4}" type="slidenum">
              <a:rPr lang="ru-RU" smtClean="0"/>
              <a:t>14</a:t>
            </a:fld>
            <a:endParaRPr lang="ru-RU"/>
          </a:p>
        </p:txBody>
      </p:sp>
    </p:spTree>
    <p:extLst>
      <p:ext uri="{BB962C8B-B14F-4D97-AF65-F5344CB8AC3E}">
        <p14:creationId xmlns:p14="http://schemas.microsoft.com/office/powerpoint/2010/main" val="3696020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4665B526-DC96-4197-BD03-1643255A2DE4}" type="slidenum">
              <a:rPr lang="ru-RU" smtClean="0"/>
              <a:t>15</a:t>
            </a:fld>
            <a:endParaRPr lang="ru-RU"/>
          </a:p>
        </p:txBody>
      </p:sp>
    </p:spTree>
    <p:extLst>
      <p:ext uri="{BB962C8B-B14F-4D97-AF65-F5344CB8AC3E}">
        <p14:creationId xmlns:p14="http://schemas.microsoft.com/office/powerpoint/2010/main" val="2535639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4665B526-DC96-4197-BD03-1643255A2DE4}" type="slidenum">
              <a:rPr lang="ru-RU" smtClean="0"/>
              <a:t>2</a:t>
            </a:fld>
            <a:endParaRPr lang="ru-RU"/>
          </a:p>
        </p:txBody>
      </p:sp>
    </p:spTree>
    <p:extLst>
      <p:ext uri="{BB962C8B-B14F-4D97-AF65-F5344CB8AC3E}">
        <p14:creationId xmlns:p14="http://schemas.microsoft.com/office/powerpoint/2010/main" val="18964492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4665B526-DC96-4197-BD03-1643255A2DE4}" type="slidenum">
              <a:rPr lang="ru-RU" smtClean="0"/>
              <a:t>3</a:t>
            </a:fld>
            <a:endParaRPr lang="ru-RU"/>
          </a:p>
        </p:txBody>
      </p:sp>
    </p:spTree>
    <p:extLst>
      <p:ext uri="{BB962C8B-B14F-4D97-AF65-F5344CB8AC3E}">
        <p14:creationId xmlns:p14="http://schemas.microsoft.com/office/powerpoint/2010/main" val="26553499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4665B526-DC96-4197-BD03-1643255A2DE4}" type="slidenum">
              <a:rPr lang="ru-RU" smtClean="0"/>
              <a:t>4</a:t>
            </a:fld>
            <a:endParaRPr lang="ru-RU"/>
          </a:p>
        </p:txBody>
      </p:sp>
    </p:spTree>
    <p:extLst>
      <p:ext uri="{BB962C8B-B14F-4D97-AF65-F5344CB8AC3E}">
        <p14:creationId xmlns:p14="http://schemas.microsoft.com/office/powerpoint/2010/main" val="3851600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432000" algn="just" defTabSz="1234440" rtl="0" eaLnBrk="1" fontAlgn="auto" latinLnBrk="0" hangingPunct="1">
              <a:lnSpc>
                <a:spcPct val="100000"/>
              </a:lnSpc>
              <a:spcBef>
                <a:spcPts val="0"/>
              </a:spcBef>
              <a:spcAft>
                <a:spcPts val="0"/>
              </a:spcAft>
              <a:buClrTx/>
              <a:buSzTx/>
              <a:buFontTx/>
              <a:buNone/>
              <a:tabLst/>
              <a:defRPr/>
            </a:pPr>
            <a:r>
              <a:rPr lang="ru-RU" sz="1400" dirty="0" smtClean="0">
                <a:latin typeface="Times New Roman" panose="02020603050405020304" pitchFamily="18" charset="0"/>
                <a:cs typeface="Times New Roman" panose="02020603050405020304" pitchFamily="18" charset="0"/>
              </a:rPr>
              <a:t>В рамках опроса руководителей крупнейших компаний стран АТЭС </a:t>
            </a:r>
            <a:r>
              <a:rPr lang="en-US" sz="1400" dirty="0" smtClean="0">
                <a:latin typeface="Times New Roman" panose="02020603050405020304" pitchFamily="18" charset="0"/>
                <a:cs typeface="Times New Roman" panose="02020603050405020304" pitchFamily="18" charset="0"/>
              </a:rPr>
              <a:t>(</a:t>
            </a:r>
            <a:r>
              <a:rPr lang="ru-RU" sz="1400" dirty="0" smtClean="0">
                <a:latin typeface="Times New Roman" panose="02020603050405020304" pitchFamily="18" charset="0"/>
                <a:cs typeface="Times New Roman" panose="02020603050405020304" pitchFamily="18" charset="0"/>
              </a:rPr>
              <a:t>Азиатско-Тихоокеанское экономическое сотрудничество</a:t>
            </a:r>
            <a:r>
              <a:rPr lang="en-US" sz="1400" dirty="0" smtClean="0">
                <a:latin typeface="Times New Roman" panose="02020603050405020304" pitchFamily="18" charset="0"/>
                <a:cs typeface="Times New Roman" panose="02020603050405020304" pitchFamily="18" charset="0"/>
              </a:rPr>
              <a:t>) </a:t>
            </a:r>
            <a:r>
              <a:rPr lang="ru-RU" sz="1400" dirty="0" smtClean="0">
                <a:latin typeface="Times New Roman" panose="02020603050405020304" pitchFamily="18" charset="0"/>
                <a:cs typeface="Times New Roman" panose="02020603050405020304" pitchFamily="18" charset="0"/>
              </a:rPr>
              <a:t>был задан вопрос, в каких областях они ожидают наибольшие выгоды от внедрения технологий </a:t>
            </a:r>
            <a:r>
              <a:rPr lang="ru-RU" sz="1400" dirty="0" err="1" smtClean="0">
                <a:latin typeface="Times New Roman" panose="02020603050405020304" pitchFamily="18" charset="0"/>
                <a:cs typeface="Times New Roman" panose="02020603050405020304" pitchFamily="18" charset="0"/>
              </a:rPr>
              <a:t>IoT</a:t>
            </a:r>
            <a:r>
              <a:rPr lang="ru-RU" sz="1400" dirty="0" smtClean="0">
                <a:latin typeface="Times New Roman" panose="02020603050405020304" pitchFamily="18" charset="0"/>
                <a:cs typeface="Times New Roman" panose="02020603050405020304" pitchFamily="18" charset="0"/>
              </a:rPr>
              <a:t> в ближайшие три года (рис. 3). Большинство руководителей ожидают, что инвестиции в </a:t>
            </a:r>
            <a:r>
              <a:rPr lang="ru-RU" sz="1400" dirty="0" err="1" smtClean="0">
                <a:latin typeface="Times New Roman" panose="02020603050405020304" pitchFamily="18" charset="0"/>
                <a:cs typeface="Times New Roman" panose="02020603050405020304" pitchFamily="18" charset="0"/>
              </a:rPr>
              <a:t>IoT</a:t>
            </a:r>
            <a:r>
              <a:rPr lang="ru-RU" sz="1400" dirty="0" smtClean="0">
                <a:latin typeface="Times New Roman" panose="02020603050405020304" pitchFamily="18" charset="0"/>
                <a:cs typeface="Times New Roman" panose="02020603050405020304" pitchFamily="18" charset="0"/>
              </a:rPr>
              <a:t> позволят сократить затраты среди промышленных компаний. Этот ответ был первым по популярности. Руководители компаний в области финансовых услуг, технологий и потребительских товаров в первую очередь ожидают улучшения качества обслуживания клиентов. При этом руководители финансовых компаний имеют большие ожидания в области снижения рисков за счет инвестиций в </a:t>
            </a:r>
            <a:r>
              <a:rPr lang="ru-RU" sz="1400" dirty="0" err="1" smtClean="0">
                <a:latin typeface="Times New Roman" panose="02020603050405020304" pitchFamily="18" charset="0"/>
                <a:cs typeface="Times New Roman" panose="02020603050405020304" pitchFamily="18" charset="0"/>
              </a:rPr>
              <a:t>IoT</a:t>
            </a:r>
            <a:r>
              <a:rPr lang="ru-RU" sz="1400" dirty="0" smtClean="0">
                <a:latin typeface="Times New Roman" panose="02020603050405020304" pitchFamily="18" charset="0"/>
                <a:cs typeface="Times New Roman" panose="02020603050405020304" pitchFamily="18" charset="0"/>
              </a:rPr>
              <a:t>. Например, это позволяет развивать «умное» страхование, когда данные об управлении транспортным средством передаются в страховую компанию в режиме реального времени, что влияет на оценку рисков и страховые тарифы. Технологические компании ожидают, что внедрение </a:t>
            </a:r>
            <a:r>
              <a:rPr lang="ru-RU" sz="1400" dirty="0" err="1" smtClean="0">
                <a:latin typeface="Times New Roman" panose="02020603050405020304" pitchFamily="18" charset="0"/>
                <a:cs typeface="Times New Roman" panose="02020603050405020304" pitchFamily="18" charset="0"/>
              </a:rPr>
              <a:t>IoT</a:t>
            </a:r>
            <a:r>
              <a:rPr lang="ru-RU" sz="1400" dirty="0" smtClean="0">
                <a:latin typeface="Times New Roman" panose="02020603050405020304" pitchFamily="18" charset="0"/>
                <a:cs typeface="Times New Roman" panose="02020603050405020304" pitchFamily="18" charset="0"/>
              </a:rPr>
              <a:t> позволит увеличить доход от услуг.</a:t>
            </a:r>
          </a:p>
          <a:p>
            <a:endParaRPr lang="ru-RU" dirty="0"/>
          </a:p>
        </p:txBody>
      </p:sp>
      <p:sp>
        <p:nvSpPr>
          <p:cNvPr id="4" name="Номер слайда 3"/>
          <p:cNvSpPr>
            <a:spLocks noGrp="1"/>
          </p:cNvSpPr>
          <p:nvPr>
            <p:ph type="sldNum" sz="quarter" idx="10"/>
          </p:nvPr>
        </p:nvSpPr>
        <p:spPr/>
        <p:txBody>
          <a:bodyPr/>
          <a:lstStyle/>
          <a:p>
            <a:fld id="{4665B526-DC96-4197-BD03-1643255A2DE4}" type="slidenum">
              <a:rPr lang="ru-RU" smtClean="0"/>
              <a:t>5</a:t>
            </a:fld>
            <a:endParaRPr lang="ru-RU"/>
          </a:p>
        </p:txBody>
      </p:sp>
    </p:spTree>
    <p:extLst>
      <p:ext uri="{BB962C8B-B14F-4D97-AF65-F5344CB8AC3E}">
        <p14:creationId xmlns:p14="http://schemas.microsoft.com/office/powerpoint/2010/main" val="13645925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indent="432000" algn="just">
              <a:buNone/>
            </a:pPr>
            <a:r>
              <a:rPr lang="ru-RU" sz="1400" dirty="0" smtClean="0">
                <a:latin typeface="Times New Roman" panose="02020603050405020304" pitchFamily="18" charset="0"/>
                <a:cs typeface="Times New Roman" panose="02020603050405020304" pitchFamily="18" charset="0"/>
              </a:rPr>
              <a:t>Технологии </a:t>
            </a:r>
            <a:r>
              <a:rPr lang="en-US" sz="1400" dirty="0" err="1" smtClean="0">
                <a:latin typeface="Times New Roman" panose="02020603050405020304" pitchFamily="18" charset="0"/>
                <a:cs typeface="Times New Roman" panose="02020603050405020304" pitchFamily="18" charset="0"/>
              </a:rPr>
              <a:t>IoT</a:t>
            </a:r>
            <a:r>
              <a:rPr lang="en-US" sz="1400" dirty="0" smtClean="0">
                <a:latin typeface="Times New Roman" panose="02020603050405020304" pitchFamily="18" charset="0"/>
                <a:cs typeface="Times New Roman" panose="02020603050405020304" pitchFamily="18" charset="0"/>
              </a:rPr>
              <a:t>, </a:t>
            </a:r>
            <a:r>
              <a:rPr lang="ru-RU" sz="1400" dirty="0" smtClean="0">
                <a:latin typeface="Times New Roman" panose="02020603050405020304" pitchFamily="18" charset="0"/>
                <a:cs typeface="Times New Roman" panose="02020603050405020304" pitchFamily="18" charset="0"/>
              </a:rPr>
              <a:t>применяемые в промышленности («Индустриальный интернет вещей»), позволяют существенно сократить затраты и повысить производительность. По результатам опроса крупнейших немецких компаний выявлено, что по ожиданиям компаний в течение пяти лет инвестиции в промышленные интернет-технологии могут позволить повысить эффективность в среднем на 18 % и сократить затраты на 14 % (рис. 4).</a:t>
            </a:r>
          </a:p>
          <a:p>
            <a:pPr marL="0" indent="432000" algn="just">
              <a:buNone/>
            </a:pPr>
            <a:r>
              <a:rPr lang="ru-RU" sz="1400" dirty="0" smtClean="0">
                <a:latin typeface="Times New Roman" panose="02020603050405020304" pitchFamily="18" charset="0"/>
                <a:cs typeface="Times New Roman" panose="02020603050405020304" pitchFamily="18" charset="0"/>
              </a:rPr>
              <a:t>При этом </a:t>
            </a:r>
            <a:r>
              <a:rPr lang="ru-RU" sz="1400" dirty="0" err="1" smtClean="0">
                <a:latin typeface="Times New Roman" panose="02020603050405020304" pitchFamily="18" charset="0"/>
                <a:cs typeface="Times New Roman" panose="02020603050405020304" pitchFamily="18" charset="0"/>
              </a:rPr>
              <a:t>IoT</a:t>
            </a:r>
            <a:r>
              <a:rPr lang="ru-RU" sz="1400" dirty="0" smtClean="0">
                <a:latin typeface="Times New Roman" panose="02020603050405020304" pitchFamily="18" charset="0"/>
                <a:cs typeface="Times New Roman" panose="02020603050405020304" pitchFamily="18" charset="0"/>
              </a:rPr>
              <a:t> позволяет промышленным компаниям трансформировать бизнес-модели и наращивать доходы от услуг (например, от послепродажного обслуживания): компании прогнозируют, что в среднем эти технологии обеспечат рост выручки на 2,9 % ежегодно.</a:t>
            </a:r>
          </a:p>
          <a:p>
            <a:pPr indent="432000"/>
            <a:endParaRPr lang="ru-RU" sz="1400" dirty="0"/>
          </a:p>
        </p:txBody>
      </p:sp>
      <p:sp>
        <p:nvSpPr>
          <p:cNvPr id="4" name="Номер слайда 3"/>
          <p:cNvSpPr>
            <a:spLocks noGrp="1"/>
          </p:cNvSpPr>
          <p:nvPr>
            <p:ph type="sldNum" sz="quarter" idx="10"/>
          </p:nvPr>
        </p:nvSpPr>
        <p:spPr/>
        <p:txBody>
          <a:bodyPr/>
          <a:lstStyle/>
          <a:p>
            <a:fld id="{4665B526-DC96-4197-BD03-1643255A2DE4}" type="slidenum">
              <a:rPr lang="ru-RU" smtClean="0"/>
              <a:t>6</a:t>
            </a:fld>
            <a:endParaRPr lang="ru-RU"/>
          </a:p>
        </p:txBody>
      </p:sp>
    </p:spTree>
    <p:extLst>
      <p:ext uri="{BB962C8B-B14F-4D97-AF65-F5344CB8AC3E}">
        <p14:creationId xmlns:p14="http://schemas.microsoft.com/office/powerpoint/2010/main" val="2574577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4665B526-DC96-4197-BD03-1643255A2DE4}" type="slidenum">
              <a:rPr lang="ru-RU" smtClean="0"/>
              <a:t>7</a:t>
            </a:fld>
            <a:endParaRPr lang="ru-RU"/>
          </a:p>
        </p:txBody>
      </p:sp>
    </p:spTree>
    <p:extLst>
      <p:ext uri="{BB962C8B-B14F-4D97-AF65-F5344CB8AC3E}">
        <p14:creationId xmlns:p14="http://schemas.microsoft.com/office/powerpoint/2010/main" val="12158356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432000" algn="just" defTabSz="1234440" rtl="0" eaLnBrk="1" fontAlgn="auto" latinLnBrk="0" hangingPunct="1">
              <a:lnSpc>
                <a:spcPct val="100000"/>
              </a:lnSpc>
              <a:spcBef>
                <a:spcPts val="0"/>
              </a:spcBef>
              <a:spcAft>
                <a:spcPts val="0"/>
              </a:spcAft>
              <a:buClrTx/>
              <a:buSzTx/>
              <a:buFontTx/>
              <a:buNone/>
              <a:tabLst/>
              <a:defRPr/>
            </a:pPr>
            <a:r>
              <a:rPr lang="ru-RU" sz="1400" dirty="0" smtClean="0">
                <a:latin typeface="Times New Roman" panose="02020603050405020304" pitchFamily="18" charset="0"/>
                <a:cs typeface="Times New Roman" panose="02020603050405020304" pitchFamily="18" charset="0"/>
              </a:rPr>
              <a:t>В </a:t>
            </a:r>
            <a:r>
              <a:rPr lang="ru-RU" sz="1400" b="1" dirty="0" smtClean="0">
                <a:latin typeface="Times New Roman" panose="02020603050405020304" pitchFamily="18" charset="0"/>
                <a:cs typeface="Times New Roman" panose="02020603050405020304" pitchFamily="18" charset="0"/>
              </a:rPr>
              <a:t>электроэнергетике </a:t>
            </a:r>
            <a:r>
              <a:rPr lang="ru-RU" sz="1400" dirty="0" smtClean="0">
                <a:latin typeface="Times New Roman" panose="02020603050405020304" pitchFamily="18" charset="0"/>
                <a:cs typeface="Times New Roman" panose="02020603050405020304" pitchFamily="18" charset="0"/>
              </a:rPr>
              <a:t>«Интернет вещей» может привести к значительным изменениям, трансформируя традиционную электромеханическую систему энергетики в цифровую. В электроэнергетике под определение «Интернета вещей» обычно попадают «умные» или «интеллектуальные» сети (</a:t>
            </a:r>
            <a:r>
              <a:rPr lang="en-US" sz="1400" dirty="0" smtClean="0">
                <a:latin typeface="Times New Roman" panose="02020603050405020304" pitchFamily="18" charset="0"/>
                <a:cs typeface="Times New Roman" panose="02020603050405020304" pitchFamily="18" charset="0"/>
              </a:rPr>
              <a:t>smart grids) </a:t>
            </a:r>
            <a:r>
              <a:rPr lang="ru-RU" sz="1400" dirty="0" smtClean="0">
                <a:latin typeface="Times New Roman" panose="02020603050405020304" pitchFamily="18" charset="0"/>
                <a:cs typeface="Times New Roman" panose="02020603050405020304" pitchFamily="18" charset="0"/>
              </a:rPr>
              <a:t>и счетчики (</a:t>
            </a:r>
            <a:r>
              <a:rPr lang="en-US" sz="1400" dirty="0" smtClean="0">
                <a:latin typeface="Times New Roman" panose="02020603050405020304" pitchFamily="18" charset="0"/>
                <a:cs typeface="Times New Roman" panose="02020603050405020304" pitchFamily="18" charset="0"/>
              </a:rPr>
              <a:t>smart meters)</a:t>
            </a:r>
            <a:r>
              <a:rPr lang="ru-RU" sz="1400" dirty="0" smtClean="0">
                <a:latin typeface="Times New Roman" panose="02020603050405020304" pitchFamily="18" charset="0"/>
                <a:cs typeface="Times New Roman" panose="02020603050405020304" pitchFamily="18" charset="0"/>
              </a:rPr>
              <a:t> (рис. 5).</a:t>
            </a:r>
          </a:p>
          <a:p>
            <a:pPr indent="432000" algn="just"/>
            <a:endParaRPr lang="ru-RU" dirty="0"/>
          </a:p>
        </p:txBody>
      </p:sp>
      <p:sp>
        <p:nvSpPr>
          <p:cNvPr id="4" name="Номер слайда 3"/>
          <p:cNvSpPr>
            <a:spLocks noGrp="1"/>
          </p:cNvSpPr>
          <p:nvPr>
            <p:ph type="sldNum" sz="quarter" idx="10"/>
          </p:nvPr>
        </p:nvSpPr>
        <p:spPr/>
        <p:txBody>
          <a:bodyPr/>
          <a:lstStyle/>
          <a:p>
            <a:fld id="{4665B526-DC96-4197-BD03-1643255A2DE4}" type="slidenum">
              <a:rPr lang="ru-RU" smtClean="0"/>
              <a:t>8</a:t>
            </a:fld>
            <a:endParaRPr lang="ru-RU"/>
          </a:p>
        </p:txBody>
      </p:sp>
    </p:spTree>
    <p:extLst>
      <p:ext uri="{BB962C8B-B14F-4D97-AF65-F5344CB8AC3E}">
        <p14:creationId xmlns:p14="http://schemas.microsoft.com/office/powerpoint/2010/main" val="8635466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432000" algn="just" defTabSz="1234440" rtl="0" eaLnBrk="1" fontAlgn="auto" latinLnBrk="0" hangingPunct="1">
              <a:lnSpc>
                <a:spcPct val="100000"/>
              </a:lnSpc>
              <a:spcBef>
                <a:spcPts val="0"/>
              </a:spcBef>
              <a:spcAft>
                <a:spcPts val="0"/>
              </a:spcAft>
              <a:buClrTx/>
              <a:buSzTx/>
              <a:buFontTx/>
              <a:buNone/>
              <a:tabLst/>
              <a:defRPr/>
            </a:pPr>
            <a:r>
              <a:rPr lang="ru-RU" sz="1400" dirty="0" smtClean="0">
                <a:latin typeface="Times New Roman" panose="02020603050405020304" pitchFamily="18" charset="0"/>
                <a:cs typeface="Times New Roman" panose="02020603050405020304" pitchFamily="18" charset="0"/>
              </a:rPr>
              <a:t>Также </a:t>
            </a:r>
            <a:r>
              <a:rPr lang="ru-RU" sz="1400" dirty="0" err="1" smtClean="0">
                <a:latin typeface="Times New Roman" panose="02020603050405020304" pitchFamily="18" charset="0"/>
                <a:cs typeface="Times New Roman" panose="02020603050405020304" pitchFamily="18" charset="0"/>
              </a:rPr>
              <a:t>IoT</a:t>
            </a:r>
            <a:r>
              <a:rPr lang="ru-RU" sz="1400" dirty="0" smtClean="0">
                <a:latin typeface="Times New Roman" panose="02020603050405020304" pitchFamily="18" charset="0"/>
                <a:cs typeface="Times New Roman" panose="02020603050405020304" pitchFamily="18" charset="0"/>
              </a:rPr>
              <a:t> важное значение имеет в условиях использования автономных возобновляемых источников электроэнергии для устойчивого энергообеспечения объектов телекоммуникации/ИКТ расположенных в труднодоступных регионах. Например, автономная солнечно-</a:t>
            </a:r>
            <a:r>
              <a:rPr lang="ru-RU" sz="1400" dirty="0" err="1" smtClean="0">
                <a:latin typeface="Times New Roman" panose="02020603050405020304" pitchFamily="18" charset="0"/>
                <a:cs typeface="Times New Roman" panose="02020603050405020304" pitchFamily="18" charset="0"/>
              </a:rPr>
              <a:t>ветро</a:t>
            </a:r>
            <a:r>
              <a:rPr lang="ru-RU" sz="1400" dirty="0" smtClean="0">
                <a:latin typeface="Times New Roman" panose="02020603050405020304" pitchFamily="18" charset="0"/>
                <a:cs typeface="Times New Roman" panose="02020603050405020304" pitchFamily="18" charset="0"/>
              </a:rPr>
              <a:t>-дизельная электростанция (рис. 6), построенная в труднодоступном регионе по 22 параметрам (через сенсоры, датчики) направляет данные на Центр управления, где данные собираются обрабатываются, сравниваются с нормами и принимается решение о состоянии автономной системы энергообеспечения. Если есть необходимость, то направляется специалист на объект с конкретной целью. Эта система также позволяет прогнозировать по 22 параметрам, это позволяет минимизировать затраты на техническое обслуживание и эксплуатацию.  </a:t>
            </a:r>
          </a:p>
          <a:p>
            <a:pPr indent="432000" algn="just"/>
            <a:endParaRPr lang="ru-RU" sz="1400" dirty="0"/>
          </a:p>
        </p:txBody>
      </p:sp>
      <p:sp>
        <p:nvSpPr>
          <p:cNvPr id="4" name="Номер слайда 3"/>
          <p:cNvSpPr>
            <a:spLocks noGrp="1"/>
          </p:cNvSpPr>
          <p:nvPr>
            <p:ph type="sldNum" sz="quarter" idx="10"/>
          </p:nvPr>
        </p:nvSpPr>
        <p:spPr/>
        <p:txBody>
          <a:bodyPr/>
          <a:lstStyle/>
          <a:p>
            <a:fld id="{4665B526-DC96-4197-BD03-1643255A2DE4}" type="slidenum">
              <a:rPr lang="ru-RU" smtClean="0"/>
              <a:t>9</a:t>
            </a:fld>
            <a:endParaRPr lang="ru-RU"/>
          </a:p>
        </p:txBody>
      </p:sp>
    </p:spTree>
    <p:extLst>
      <p:ext uri="{BB962C8B-B14F-4D97-AF65-F5344CB8AC3E}">
        <p14:creationId xmlns:p14="http://schemas.microsoft.com/office/powerpoint/2010/main" val="2549193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890237" y="4473900"/>
            <a:ext cx="21422678" cy="3087052"/>
          </a:xfrm>
        </p:spPr>
        <p:txBody>
          <a:bodyPr/>
          <a:lstStyle/>
          <a:p>
            <a:r>
              <a:rPr lang="ru-RU" smtClean="0"/>
              <a:t>Образец заголовка</a:t>
            </a:r>
            <a:endParaRPr lang="ru-RU"/>
          </a:p>
        </p:txBody>
      </p:sp>
      <p:sp>
        <p:nvSpPr>
          <p:cNvPr id="3" name="Подзаголовок 2"/>
          <p:cNvSpPr>
            <a:spLocks noGrp="1"/>
          </p:cNvSpPr>
          <p:nvPr>
            <p:ph type="subTitle" idx="1"/>
          </p:nvPr>
        </p:nvSpPr>
        <p:spPr>
          <a:xfrm>
            <a:off x="3780482" y="8161026"/>
            <a:ext cx="17642205" cy="3680460"/>
          </a:xfrm>
        </p:spPr>
        <p:txBody>
          <a:bodyPr/>
          <a:lstStyle>
            <a:lvl1pPr marL="0" indent="0" algn="ctr">
              <a:buNone/>
              <a:defRPr>
                <a:solidFill>
                  <a:schemeClr val="tx1">
                    <a:tint val="75000"/>
                  </a:schemeClr>
                </a:solidFill>
              </a:defRPr>
            </a:lvl1pPr>
            <a:lvl2pPr marL="617220" indent="0" algn="ctr">
              <a:buNone/>
              <a:defRPr>
                <a:solidFill>
                  <a:schemeClr val="tx1">
                    <a:tint val="75000"/>
                  </a:schemeClr>
                </a:solidFill>
              </a:defRPr>
            </a:lvl2pPr>
            <a:lvl3pPr marL="1234440" indent="0" algn="ctr">
              <a:buNone/>
              <a:defRPr>
                <a:solidFill>
                  <a:schemeClr val="tx1">
                    <a:tint val="75000"/>
                  </a:schemeClr>
                </a:solidFill>
              </a:defRPr>
            </a:lvl3pPr>
            <a:lvl4pPr marL="1851660" indent="0" algn="ctr">
              <a:buNone/>
              <a:defRPr>
                <a:solidFill>
                  <a:schemeClr val="tx1">
                    <a:tint val="75000"/>
                  </a:schemeClr>
                </a:solidFill>
              </a:defRPr>
            </a:lvl4pPr>
            <a:lvl5pPr marL="2468880" indent="0" algn="ctr">
              <a:buNone/>
              <a:defRPr>
                <a:solidFill>
                  <a:schemeClr val="tx1">
                    <a:tint val="75000"/>
                  </a:schemeClr>
                </a:solidFill>
              </a:defRPr>
            </a:lvl5pPr>
            <a:lvl6pPr marL="3086100" indent="0" algn="ctr">
              <a:buNone/>
              <a:defRPr>
                <a:solidFill>
                  <a:schemeClr val="tx1">
                    <a:tint val="75000"/>
                  </a:schemeClr>
                </a:solidFill>
              </a:defRPr>
            </a:lvl6pPr>
            <a:lvl7pPr marL="3703320" indent="0" algn="ctr">
              <a:buNone/>
              <a:defRPr>
                <a:solidFill>
                  <a:schemeClr val="tx1">
                    <a:tint val="75000"/>
                  </a:schemeClr>
                </a:solidFill>
              </a:defRPr>
            </a:lvl7pPr>
            <a:lvl8pPr marL="4320540" indent="0" algn="ctr">
              <a:buNone/>
              <a:defRPr>
                <a:solidFill>
                  <a:schemeClr val="tx1">
                    <a:tint val="75000"/>
                  </a:schemeClr>
                </a:solidFill>
              </a:defRPr>
            </a:lvl8pPr>
            <a:lvl9pPr marL="4937760" indent="0" algn="ctr">
              <a:buNone/>
              <a:defRPr>
                <a:solidFill>
                  <a:schemeClr val="tx1">
                    <a:tint val="75000"/>
                  </a:schemeClr>
                </a:solidFill>
              </a:defRPr>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660635D3-888A-447F-95DC-55AE196DBA89}" type="datetime1">
              <a:rPr lang="ru-RU" smtClean="0"/>
              <a:t>28.10.2022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05D37E14-AA02-4BA0-98BE-3E423A83A244}" type="slidenum">
              <a:rPr lang="ru-RU" smtClean="0"/>
              <a:t>‹#›</a:t>
            </a:fld>
            <a:endParaRPr lang="ru-RU"/>
          </a:p>
        </p:txBody>
      </p:sp>
    </p:spTree>
    <p:extLst>
      <p:ext uri="{BB962C8B-B14F-4D97-AF65-F5344CB8AC3E}">
        <p14:creationId xmlns:p14="http://schemas.microsoft.com/office/powerpoint/2010/main" val="1318317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E59E29D2-EBAA-401C-8241-C0467A4DE46B}" type="datetime1">
              <a:rPr lang="ru-RU" smtClean="0"/>
              <a:t>28.10.2022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05D37E14-AA02-4BA0-98BE-3E423A83A244}" type="slidenum">
              <a:rPr lang="ru-RU" smtClean="0"/>
              <a:t>‹#›</a:t>
            </a:fld>
            <a:endParaRPr lang="ru-RU"/>
          </a:p>
        </p:txBody>
      </p:sp>
    </p:spTree>
    <p:extLst>
      <p:ext uri="{BB962C8B-B14F-4D97-AF65-F5344CB8AC3E}">
        <p14:creationId xmlns:p14="http://schemas.microsoft.com/office/powerpoint/2010/main" val="35429895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18272285" y="576743"/>
            <a:ext cx="5670711" cy="12288202"/>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1260163" y="576743"/>
            <a:ext cx="16592076" cy="12288202"/>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1CE108C2-661A-4101-862A-8DCBEDB15AFC}" type="datetime1">
              <a:rPr lang="ru-RU" smtClean="0"/>
              <a:t>28.10.2022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05D37E14-AA02-4BA0-98BE-3E423A83A244}" type="slidenum">
              <a:rPr lang="ru-RU" smtClean="0"/>
              <a:t>‹#›</a:t>
            </a:fld>
            <a:endParaRPr lang="ru-RU"/>
          </a:p>
        </p:txBody>
      </p:sp>
    </p:spTree>
    <p:extLst>
      <p:ext uri="{BB962C8B-B14F-4D97-AF65-F5344CB8AC3E}">
        <p14:creationId xmlns:p14="http://schemas.microsoft.com/office/powerpoint/2010/main" val="588985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F56FB99B-8F99-44CA-9025-B8DE45C26B4D}" type="datetime1">
              <a:rPr lang="ru-RU" smtClean="0"/>
              <a:t>28.10.2022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05D37E14-AA02-4BA0-98BE-3E423A83A244}" type="slidenum">
              <a:rPr lang="ru-RU" smtClean="0"/>
              <a:t>‹#›</a:t>
            </a:fld>
            <a:endParaRPr lang="ru-RU"/>
          </a:p>
        </p:txBody>
      </p:sp>
    </p:spTree>
    <p:extLst>
      <p:ext uri="{BB962C8B-B14F-4D97-AF65-F5344CB8AC3E}">
        <p14:creationId xmlns:p14="http://schemas.microsoft.com/office/powerpoint/2010/main" val="4063410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990876" y="9254493"/>
            <a:ext cx="21422678" cy="2860358"/>
          </a:xfrm>
        </p:spPr>
        <p:txBody>
          <a:bodyPr anchor="t"/>
          <a:lstStyle>
            <a:lvl1pPr algn="l">
              <a:defRPr sz="5400" b="1" cap="all"/>
            </a:lvl1pPr>
          </a:lstStyle>
          <a:p>
            <a:r>
              <a:rPr lang="ru-RU" smtClean="0"/>
              <a:t>Образец заголовка</a:t>
            </a:r>
            <a:endParaRPr lang="ru-RU"/>
          </a:p>
        </p:txBody>
      </p:sp>
      <p:sp>
        <p:nvSpPr>
          <p:cNvPr id="3" name="Текст 2"/>
          <p:cNvSpPr>
            <a:spLocks noGrp="1"/>
          </p:cNvSpPr>
          <p:nvPr>
            <p:ph type="body" idx="1"/>
          </p:nvPr>
        </p:nvSpPr>
        <p:spPr>
          <a:xfrm>
            <a:off x="1990876" y="6104105"/>
            <a:ext cx="21422678" cy="3150394"/>
          </a:xfrm>
        </p:spPr>
        <p:txBody>
          <a:bodyPr anchor="b"/>
          <a:lstStyle>
            <a:lvl1pPr marL="0" indent="0">
              <a:buNone/>
              <a:defRPr sz="2700">
                <a:solidFill>
                  <a:schemeClr val="tx1">
                    <a:tint val="75000"/>
                  </a:schemeClr>
                </a:solidFill>
              </a:defRPr>
            </a:lvl1pPr>
            <a:lvl2pPr marL="617220" indent="0">
              <a:buNone/>
              <a:defRPr sz="2400">
                <a:solidFill>
                  <a:schemeClr val="tx1">
                    <a:tint val="75000"/>
                  </a:schemeClr>
                </a:solidFill>
              </a:defRPr>
            </a:lvl2pPr>
            <a:lvl3pPr marL="1234440" indent="0">
              <a:buNone/>
              <a:defRPr sz="2200">
                <a:solidFill>
                  <a:schemeClr val="tx1">
                    <a:tint val="75000"/>
                  </a:schemeClr>
                </a:solidFill>
              </a:defRPr>
            </a:lvl3pPr>
            <a:lvl4pPr marL="1851660" indent="0">
              <a:buNone/>
              <a:defRPr sz="1900">
                <a:solidFill>
                  <a:schemeClr val="tx1">
                    <a:tint val="75000"/>
                  </a:schemeClr>
                </a:solidFill>
              </a:defRPr>
            </a:lvl4pPr>
            <a:lvl5pPr marL="2468880" indent="0">
              <a:buNone/>
              <a:defRPr sz="1900">
                <a:solidFill>
                  <a:schemeClr val="tx1">
                    <a:tint val="75000"/>
                  </a:schemeClr>
                </a:solidFill>
              </a:defRPr>
            </a:lvl5pPr>
            <a:lvl6pPr marL="3086100" indent="0">
              <a:buNone/>
              <a:defRPr sz="1900">
                <a:solidFill>
                  <a:schemeClr val="tx1">
                    <a:tint val="75000"/>
                  </a:schemeClr>
                </a:solidFill>
              </a:defRPr>
            </a:lvl6pPr>
            <a:lvl7pPr marL="3703320" indent="0">
              <a:buNone/>
              <a:defRPr sz="1900">
                <a:solidFill>
                  <a:schemeClr val="tx1">
                    <a:tint val="75000"/>
                  </a:schemeClr>
                </a:solidFill>
              </a:defRPr>
            </a:lvl7pPr>
            <a:lvl8pPr marL="4320540" indent="0">
              <a:buNone/>
              <a:defRPr sz="1900">
                <a:solidFill>
                  <a:schemeClr val="tx1">
                    <a:tint val="75000"/>
                  </a:schemeClr>
                </a:solidFill>
              </a:defRPr>
            </a:lvl8pPr>
            <a:lvl9pPr marL="4937760" indent="0">
              <a:buNone/>
              <a:defRPr sz="19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8883E659-36F0-4E20-A6C5-8495D71F5A2E}" type="datetime1">
              <a:rPr lang="ru-RU" smtClean="0"/>
              <a:t>28.10.2022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05D37E14-AA02-4BA0-98BE-3E423A83A244}" type="slidenum">
              <a:rPr lang="ru-RU" smtClean="0"/>
              <a:t>‹#›</a:t>
            </a:fld>
            <a:endParaRPr lang="ru-RU"/>
          </a:p>
        </p:txBody>
      </p:sp>
    </p:spTree>
    <p:extLst>
      <p:ext uri="{BB962C8B-B14F-4D97-AF65-F5344CB8AC3E}">
        <p14:creationId xmlns:p14="http://schemas.microsoft.com/office/powerpoint/2010/main" val="1016289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1260163" y="3360423"/>
            <a:ext cx="11131390" cy="9504522"/>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12811602" y="3360423"/>
            <a:ext cx="11131390" cy="9504522"/>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A0E7BABC-7081-49F8-ACA5-AADB35B0C77F}" type="datetime1">
              <a:rPr lang="ru-RU" smtClean="0"/>
              <a:t>28.10.2022</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05D37E14-AA02-4BA0-98BE-3E423A83A244}" type="slidenum">
              <a:rPr lang="ru-RU" smtClean="0"/>
              <a:t>‹#›</a:t>
            </a:fld>
            <a:endParaRPr lang="ru-RU"/>
          </a:p>
        </p:txBody>
      </p:sp>
    </p:spTree>
    <p:extLst>
      <p:ext uri="{BB962C8B-B14F-4D97-AF65-F5344CB8AC3E}">
        <p14:creationId xmlns:p14="http://schemas.microsoft.com/office/powerpoint/2010/main" val="4068183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defRPr/>
            </a:lvl1pPr>
          </a:lstStyle>
          <a:p>
            <a:r>
              <a:rPr lang="ru-RU" smtClean="0"/>
              <a:t>Образец заголовка</a:t>
            </a:r>
            <a:endParaRPr lang="ru-RU"/>
          </a:p>
        </p:txBody>
      </p:sp>
      <p:sp>
        <p:nvSpPr>
          <p:cNvPr id="3" name="Текст 2"/>
          <p:cNvSpPr>
            <a:spLocks noGrp="1"/>
          </p:cNvSpPr>
          <p:nvPr>
            <p:ph type="body" idx="1"/>
          </p:nvPr>
        </p:nvSpPr>
        <p:spPr>
          <a:xfrm>
            <a:off x="1260157" y="3223744"/>
            <a:ext cx="11135768" cy="1343500"/>
          </a:xfrm>
        </p:spPr>
        <p:txBody>
          <a:bodyPr anchor="b"/>
          <a:lstStyle>
            <a:lvl1pPr marL="0" indent="0">
              <a:buNone/>
              <a:defRPr sz="3200" b="1"/>
            </a:lvl1pPr>
            <a:lvl2pPr marL="617220" indent="0">
              <a:buNone/>
              <a:defRPr sz="2700" b="1"/>
            </a:lvl2pPr>
            <a:lvl3pPr marL="1234440" indent="0">
              <a:buNone/>
              <a:defRPr sz="2400" b="1"/>
            </a:lvl3pPr>
            <a:lvl4pPr marL="1851660" indent="0">
              <a:buNone/>
              <a:defRPr sz="2200" b="1"/>
            </a:lvl4pPr>
            <a:lvl5pPr marL="2468880" indent="0">
              <a:buNone/>
              <a:defRPr sz="2200" b="1"/>
            </a:lvl5pPr>
            <a:lvl6pPr marL="3086100" indent="0">
              <a:buNone/>
              <a:defRPr sz="2200" b="1"/>
            </a:lvl6pPr>
            <a:lvl7pPr marL="3703320" indent="0">
              <a:buNone/>
              <a:defRPr sz="2200" b="1"/>
            </a:lvl7pPr>
            <a:lvl8pPr marL="4320540" indent="0">
              <a:buNone/>
              <a:defRPr sz="2200" b="1"/>
            </a:lvl8pPr>
            <a:lvl9pPr marL="4937760" indent="0">
              <a:buNone/>
              <a:defRPr sz="2200" b="1"/>
            </a:lvl9pPr>
          </a:lstStyle>
          <a:p>
            <a:pPr lvl="0"/>
            <a:r>
              <a:rPr lang="ru-RU" smtClean="0"/>
              <a:t>Образец текста</a:t>
            </a:r>
          </a:p>
        </p:txBody>
      </p:sp>
      <p:sp>
        <p:nvSpPr>
          <p:cNvPr id="4" name="Объект 3"/>
          <p:cNvSpPr>
            <a:spLocks noGrp="1"/>
          </p:cNvSpPr>
          <p:nvPr>
            <p:ph sz="half" idx="2"/>
          </p:nvPr>
        </p:nvSpPr>
        <p:spPr>
          <a:xfrm>
            <a:off x="1260157" y="4567239"/>
            <a:ext cx="11135768" cy="8297706"/>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12802861" y="3223744"/>
            <a:ext cx="11140143" cy="1343500"/>
          </a:xfrm>
        </p:spPr>
        <p:txBody>
          <a:bodyPr anchor="b"/>
          <a:lstStyle>
            <a:lvl1pPr marL="0" indent="0">
              <a:buNone/>
              <a:defRPr sz="3200" b="1"/>
            </a:lvl1pPr>
            <a:lvl2pPr marL="617220" indent="0">
              <a:buNone/>
              <a:defRPr sz="2700" b="1"/>
            </a:lvl2pPr>
            <a:lvl3pPr marL="1234440" indent="0">
              <a:buNone/>
              <a:defRPr sz="2400" b="1"/>
            </a:lvl3pPr>
            <a:lvl4pPr marL="1851660" indent="0">
              <a:buNone/>
              <a:defRPr sz="2200" b="1"/>
            </a:lvl4pPr>
            <a:lvl5pPr marL="2468880" indent="0">
              <a:buNone/>
              <a:defRPr sz="2200" b="1"/>
            </a:lvl5pPr>
            <a:lvl6pPr marL="3086100" indent="0">
              <a:buNone/>
              <a:defRPr sz="2200" b="1"/>
            </a:lvl6pPr>
            <a:lvl7pPr marL="3703320" indent="0">
              <a:buNone/>
              <a:defRPr sz="2200" b="1"/>
            </a:lvl7pPr>
            <a:lvl8pPr marL="4320540" indent="0">
              <a:buNone/>
              <a:defRPr sz="2200" b="1"/>
            </a:lvl8pPr>
            <a:lvl9pPr marL="4937760" indent="0">
              <a:buNone/>
              <a:defRPr sz="2200" b="1"/>
            </a:lvl9pPr>
          </a:lstStyle>
          <a:p>
            <a:pPr lvl="0"/>
            <a:r>
              <a:rPr lang="ru-RU" smtClean="0"/>
              <a:t>Образец текста</a:t>
            </a:r>
          </a:p>
        </p:txBody>
      </p:sp>
      <p:sp>
        <p:nvSpPr>
          <p:cNvPr id="6" name="Объект 5"/>
          <p:cNvSpPr>
            <a:spLocks noGrp="1"/>
          </p:cNvSpPr>
          <p:nvPr>
            <p:ph sz="quarter" idx="4"/>
          </p:nvPr>
        </p:nvSpPr>
        <p:spPr>
          <a:xfrm>
            <a:off x="12802861" y="4567239"/>
            <a:ext cx="11140143" cy="8297706"/>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A6A53F6E-C69D-4426-96EF-2F9CAB946552}" type="datetime1">
              <a:rPr lang="ru-RU" smtClean="0"/>
              <a:t>28.10.2022</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05D37E14-AA02-4BA0-98BE-3E423A83A244}" type="slidenum">
              <a:rPr lang="ru-RU" smtClean="0"/>
              <a:t>‹#›</a:t>
            </a:fld>
            <a:endParaRPr lang="ru-RU"/>
          </a:p>
        </p:txBody>
      </p:sp>
    </p:spTree>
    <p:extLst>
      <p:ext uri="{BB962C8B-B14F-4D97-AF65-F5344CB8AC3E}">
        <p14:creationId xmlns:p14="http://schemas.microsoft.com/office/powerpoint/2010/main" val="14597034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27F5E552-B23F-40EB-9997-EE90F6B5A16E}" type="datetime1">
              <a:rPr lang="ru-RU" smtClean="0"/>
              <a:t>28.10.2022</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05D37E14-AA02-4BA0-98BE-3E423A83A244}" type="slidenum">
              <a:rPr lang="ru-RU" smtClean="0"/>
              <a:t>‹#›</a:t>
            </a:fld>
            <a:endParaRPr lang="ru-RU"/>
          </a:p>
        </p:txBody>
      </p:sp>
    </p:spTree>
    <p:extLst>
      <p:ext uri="{BB962C8B-B14F-4D97-AF65-F5344CB8AC3E}">
        <p14:creationId xmlns:p14="http://schemas.microsoft.com/office/powerpoint/2010/main" val="2977217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B88AA15B-3564-4F5D-A800-9415ED1F735D}" type="datetime1">
              <a:rPr lang="ru-RU" smtClean="0"/>
              <a:t>28.10.2022</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05D37E14-AA02-4BA0-98BE-3E423A83A244}" type="slidenum">
              <a:rPr lang="ru-RU" smtClean="0"/>
              <a:t>‹#›</a:t>
            </a:fld>
            <a:endParaRPr lang="ru-RU"/>
          </a:p>
        </p:txBody>
      </p:sp>
    </p:spTree>
    <p:extLst>
      <p:ext uri="{BB962C8B-B14F-4D97-AF65-F5344CB8AC3E}">
        <p14:creationId xmlns:p14="http://schemas.microsoft.com/office/powerpoint/2010/main" val="1258217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60158" y="573409"/>
            <a:ext cx="8291665" cy="2440306"/>
          </a:xfrm>
        </p:spPr>
        <p:txBody>
          <a:bodyPr anchor="b"/>
          <a:lstStyle>
            <a:lvl1pPr algn="l">
              <a:defRPr sz="2700" b="1"/>
            </a:lvl1pPr>
          </a:lstStyle>
          <a:p>
            <a:r>
              <a:rPr lang="ru-RU" smtClean="0"/>
              <a:t>Образец заголовка</a:t>
            </a:r>
            <a:endParaRPr lang="ru-RU"/>
          </a:p>
        </p:txBody>
      </p:sp>
      <p:sp>
        <p:nvSpPr>
          <p:cNvPr id="3" name="Объект 2"/>
          <p:cNvSpPr>
            <a:spLocks noGrp="1"/>
          </p:cNvSpPr>
          <p:nvPr>
            <p:ph idx="1"/>
          </p:nvPr>
        </p:nvSpPr>
        <p:spPr>
          <a:xfrm>
            <a:off x="9853738" y="573409"/>
            <a:ext cx="14089261" cy="12291538"/>
          </a:xfrm>
        </p:spPr>
        <p:txBody>
          <a:bodyPr/>
          <a:lstStyle>
            <a:lvl1pPr>
              <a:defRPr sz="4300"/>
            </a:lvl1pPr>
            <a:lvl2pPr>
              <a:defRPr sz="3800"/>
            </a:lvl2pPr>
            <a:lvl3pPr>
              <a:defRPr sz="3200"/>
            </a:lvl3pPr>
            <a:lvl4pPr>
              <a:defRPr sz="2700"/>
            </a:lvl4pPr>
            <a:lvl5pPr>
              <a:defRPr sz="2700"/>
            </a:lvl5pPr>
            <a:lvl6pPr>
              <a:defRPr sz="2700"/>
            </a:lvl6pPr>
            <a:lvl7pPr>
              <a:defRPr sz="2700"/>
            </a:lvl7pPr>
            <a:lvl8pPr>
              <a:defRPr sz="2700"/>
            </a:lvl8pPr>
            <a:lvl9pPr>
              <a:defRPr sz="27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1260158" y="3013710"/>
            <a:ext cx="8291665" cy="9851232"/>
          </a:xfrm>
        </p:spPr>
        <p:txBody>
          <a:bodyPr/>
          <a:lstStyle>
            <a:lvl1pPr marL="0" indent="0">
              <a:buNone/>
              <a:defRPr sz="1900"/>
            </a:lvl1pPr>
            <a:lvl2pPr marL="617220" indent="0">
              <a:buNone/>
              <a:defRPr sz="1600"/>
            </a:lvl2pPr>
            <a:lvl3pPr marL="1234440" indent="0">
              <a:buNone/>
              <a:defRPr sz="1400"/>
            </a:lvl3pPr>
            <a:lvl4pPr marL="1851660" indent="0">
              <a:buNone/>
              <a:defRPr sz="1200"/>
            </a:lvl4pPr>
            <a:lvl5pPr marL="2468880" indent="0">
              <a:buNone/>
              <a:defRPr sz="1200"/>
            </a:lvl5pPr>
            <a:lvl6pPr marL="3086100" indent="0">
              <a:buNone/>
              <a:defRPr sz="1200"/>
            </a:lvl6pPr>
            <a:lvl7pPr marL="3703320" indent="0">
              <a:buNone/>
              <a:defRPr sz="1200"/>
            </a:lvl7pPr>
            <a:lvl8pPr marL="4320540" indent="0">
              <a:buNone/>
              <a:defRPr sz="1200"/>
            </a:lvl8pPr>
            <a:lvl9pPr marL="4937760" indent="0">
              <a:buNone/>
              <a:defRPr sz="1200"/>
            </a:lvl9pPr>
          </a:lstStyle>
          <a:p>
            <a:pPr lvl="0"/>
            <a:r>
              <a:rPr lang="ru-RU" smtClean="0"/>
              <a:t>Образец текста</a:t>
            </a:r>
          </a:p>
        </p:txBody>
      </p:sp>
      <p:sp>
        <p:nvSpPr>
          <p:cNvPr id="5" name="Дата 4"/>
          <p:cNvSpPr>
            <a:spLocks noGrp="1"/>
          </p:cNvSpPr>
          <p:nvPr>
            <p:ph type="dt" sz="half" idx="10"/>
          </p:nvPr>
        </p:nvSpPr>
        <p:spPr/>
        <p:txBody>
          <a:bodyPr/>
          <a:lstStyle/>
          <a:p>
            <a:fld id="{0F01F0FA-C60E-4DDB-A62D-BD38EC00F570}" type="datetime1">
              <a:rPr lang="ru-RU" smtClean="0"/>
              <a:t>28.10.2022</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05D37E14-AA02-4BA0-98BE-3E423A83A244}" type="slidenum">
              <a:rPr lang="ru-RU" smtClean="0"/>
              <a:t>‹#›</a:t>
            </a:fld>
            <a:endParaRPr lang="ru-RU"/>
          </a:p>
        </p:txBody>
      </p:sp>
    </p:spTree>
    <p:extLst>
      <p:ext uri="{BB962C8B-B14F-4D97-AF65-F5344CB8AC3E}">
        <p14:creationId xmlns:p14="http://schemas.microsoft.com/office/powerpoint/2010/main" val="935273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939994" y="10081263"/>
            <a:ext cx="15121890" cy="1190150"/>
          </a:xfrm>
        </p:spPr>
        <p:txBody>
          <a:bodyPr anchor="b"/>
          <a:lstStyle>
            <a:lvl1pPr algn="l">
              <a:defRPr sz="2700" b="1"/>
            </a:lvl1pPr>
          </a:lstStyle>
          <a:p>
            <a:r>
              <a:rPr lang="ru-RU" smtClean="0"/>
              <a:t>Образец заголовка</a:t>
            </a:r>
            <a:endParaRPr lang="ru-RU"/>
          </a:p>
        </p:txBody>
      </p:sp>
      <p:sp>
        <p:nvSpPr>
          <p:cNvPr id="3" name="Рисунок 2"/>
          <p:cNvSpPr>
            <a:spLocks noGrp="1"/>
          </p:cNvSpPr>
          <p:nvPr>
            <p:ph type="pic" idx="1"/>
          </p:nvPr>
        </p:nvSpPr>
        <p:spPr>
          <a:xfrm>
            <a:off x="4939994" y="1286828"/>
            <a:ext cx="15121890" cy="8641080"/>
          </a:xfrm>
        </p:spPr>
        <p:txBody>
          <a:bodyPr/>
          <a:lstStyle>
            <a:lvl1pPr marL="0" indent="0">
              <a:buNone/>
              <a:defRPr sz="4300"/>
            </a:lvl1pPr>
            <a:lvl2pPr marL="617220" indent="0">
              <a:buNone/>
              <a:defRPr sz="3800"/>
            </a:lvl2pPr>
            <a:lvl3pPr marL="1234440" indent="0">
              <a:buNone/>
              <a:defRPr sz="3200"/>
            </a:lvl3pPr>
            <a:lvl4pPr marL="1851660" indent="0">
              <a:buNone/>
              <a:defRPr sz="2700"/>
            </a:lvl4pPr>
            <a:lvl5pPr marL="2468880" indent="0">
              <a:buNone/>
              <a:defRPr sz="2700"/>
            </a:lvl5pPr>
            <a:lvl6pPr marL="3086100" indent="0">
              <a:buNone/>
              <a:defRPr sz="2700"/>
            </a:lvl6pPr>
            <a:lvl7pPr marL="3703320" indent="0">
              <a:buNone/>
              <a:defRPr sz="2700"/>
            </a:lvl7pPr>
            <a:lvl8pPr marL="4320540" indent="0">
              <a:buNone/>
              <a:defRPr sz="2700"/>
            </a:lvl8pPr>
            <a:lvl9pPr marL="4937760" indent="0">
              <a:buNone/>
              <a:defRPr sz="2700"/>
            </a:lvl9pPr>
          </a:lstStyle>
          <a:p>
            <a:endParaRPr lang="ru-RU"/>
          </a:p>
        </p:txBody>
      </p:sp>
      <p:sp>
        <p:nvSpPr>
          <p:cNvPr id="4" name="Текст 3"/>
          <p:cNvSpPr>
            <a:spLocks noGrp="1"/>
          </p:cNvSpPr>
          <p:nvPr>
            <p:ph type="body" sz="half" idx="2"/>
          </p:nvPr>
        </p:nvSpPr>
        <p:spPr>
          <a:xfrm>
            <a:off x="4939994" y="11271413"/>
            <a:ext cx="15121890" cy="1690210"/>
          </a:xfrm>
        </p:spPr>
        <p:txBody>
          <a:bodyPr/>
          <a:lstStyle>
            <a:lvl1pPr marL="0" indent="0">
              <a:buNone/>
              <a:defRPr sz="1900"/>
            </a:lvl1pPr>
            <a:lvl2pPr marL="617220" indent="0">
              <a:buNone/>
              <a:defRPr sz="1600"/>
            </a:lvl2pPr>
            <a:lvl3pPr marL="1234440" indent="0">
              <a:buNone/>
              <a:defRPr sz="1400"/>
            </a:lvl3pPr>
            <a:lvl4pPr marL="1851660" indent="0">
              <a:buNone/>
              <a:defRPr sz="1200"/>
            </a:lvl4pPr>
            <a:lvl5pPr marL="2468880" indent="0">
              <a:buNone/>
              <a:defRPr sz="1200"/>
            </a:lvl5pPr>
            <a:lvl6pPr marL="3086100" indent="0">
              <a:buNone/>
              <a:defRPr sz="1200"/>
            </a:lvl6pPr>
            <a:lvl7pPr marL="3703320" indent="0">
              <a:buNone/>
              <a:defRPr sz="1200"/>
            </a:lvl7pPr>
            <a:lvl8pPr marL="4320540" indent="0">
              <a:buNone/>
              <a:defRPr sz="1200"/>
            </a:lvl8pPr>
            <a:lvl9pPr marL="4937760" indent="0">
              <a:buNone/>
              <a:defRPr sz="1200"/>
            </a:lvl9pPr>
          </a:lstStyle>
          <a:p>
            <a:pPr lvl="0"/>
            <a:r>
              <a:rPr lang="ru-RU" smtClean="0"/>
              <a:t>Образец текста</a:t>
            </a:r>
          </a:p>
        </p:txBody>
      </p:sp>
      <p:sp>
        <p:nvSpPr>
          <p:cNvPr id="5" name="Дата 4"/>
          <p:cNvSpPr>
            <a:spLocks noGrp="1"/>
          </p:cNvSpPr>
          <p:nvPr>
            <p:ph type="dt" sz="half" idx="10"/>
          </p:nvPr>
        </p:nvSpPr>
        <p:spPr/>
        <p:txBody>
          <a:bodyPr/>
          <a:lstStyle/>
          <a:p>
            <a:fld id="{630C409E-FD9D-4285-856B-5449BA69A8E9}" type="datetime1">
              <a:rPr lang="ru-RU" smtClean="0"/>
              <a:t>28.10.2022</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05D37E14-AA02-4BA0-98BE-3E423A83A244}" type="slidenum">
              <a:rPr lang="ru-RU" smtClean="0"/>
              <a:t>‹#›</a:t>
            </a:fld>
            <a:endParaRPr lang="ru-RU"/>
          </a:p>
        </p:txBody>
      </p:sp>
    </p:spTree>
    <p:extLst>
      <p:ext uri="{BB962C8B-B14F-4D97-AF65-F5344CB8AC3E}">
        <p14:creationId xmlns:p14="http://schemas.microsoft.com/office/powerpoint/2010/main" val="9129555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60164" y="576746"/>
            <a:ext cx="22682835" cy="2400300"/>
          </a:xfrm>
          <a:prstGeom prst="rect">
            <a:avLst/>
          </a:prstGeom>
        </p:spPr>
        <p:txBody>
          <a:bodyPr vert="horz" lIns="123444" tIns="61722" rIns="123444" bIns="61722"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1260164" y="3360423"/>
            <a:ext cx="22682835" cy="9504522"/>
          </a:xfrm>
          <a:prstGeom prst="rect">
            <a:avLst/>
          </a:prstGeom>
        </p:spPr>
        <p:txBody>
          <a:bodyPr vert="horz" lIns="123444" tIns="61722" rIns="123444" bIns="61722"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1260157" y="13348339"/>
            <a:ext cx="5880735" cy="766762"/>
          </a:xfrm>
          <a:prstGeom prst="rect">
            <a:avLst/>
          </a:prstGeom>
        </p:spPr>
        <p:txBody>
          <a:bodyPr vert="horz" lIns="123444" tIns="61722" rIns="123444" bIns="61722" rtlCol="0" anchor="ctr"/>
          <a:lstStyle>
            <a:lvl1pPr algn="l">
              <a:defRPr sz="1600">
                <a:solidFill>
                  <a:schemeClr val="tx1">
                    <a:tint val="75000"/>
                  </a:schemeClr>
                </a:solidFill>
              </a:defRPr>
            </a:lvl1pPr>
          </a:lstStyle>
          <a:p>
            <a:fld id="{ACF02770-5AF9-4DC4-9D03-09931EAE5730}" type="datetime1">
              <a:rPr lang="ru-RU" smtClean="0"/>
              <a:t>28.10.2022</a:t>
            </a:fld>
            <a:endParaRPr lang="ru-RU"/>
          </a:p>
        </p:txBody>
      </p:sp>
      <p:sp>
        <p:nvSpPr>
          <p:cNvPr id="5" name="Нижний колонтитул 4"/>
          <p:cNvSpPr>
            <a:spLocks noGrp="1"/>
          </p:cNvSpPr>
          <p:nvPr>
            <p:ph type="ftr" sz="quarter" idx="3"/>
          </p:nvPr>
        </p:nvSpPr>
        <p:spPr>
          <a:xfrm>
            <a:off x="8611077" y="13348339"/>
            <a:ext cx="7980998" cy="766762"/>
          </a:xfrm>
          <a:prstGeom prst="rect">
            <a:avLst/>
          </a:prstGeom>
        </p:spPr>
        <p:txBody>
          <a:bodyPr vert="horz" lIns="123444" tIns="61722" rIns="123444" bIns="61722" rtlCol="0" anchor="ctr"/>
          <a:lstStyle>
            <a:lvl1pPr algn="ctr">
              <a:defRPr sz="16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18062269" y="13348339"/>
            <a:ext cx="5880735" cy="766762"/>
          </a:xfrm>
          <a:prstGeom prst="rect">
            <a:avLst/>
          </a:prstGeom>
        </p:spPr>
        <p:txBody>
          <a:bodyPr vert="horz" lIns="123444" tIns="61722" rIns="123444" bIns="61722" rtlCol="0" anchor="ctr"/>
          <a:lstStyle>
            <a:lvl1pPr algn="r">
              <a:defRPr sz="1600">
                <a:solidFill>
                  <a:schemeClr val="tx1">
                    <a:tint val="75000"/>
                  </a:schemeClr>
                </a:solidFill>
              </a:defRPr>
            </a:lvl1pPr>
          </a:lstStyle>
          <a:p>
            <a:fld id="{05D37E14-AA02-4BA0-98BE-3E423A83A244}" type="slidenum">
              <a:rPr lang="ru-RU" smtClean="0"/>
              <a:t>‹#›</a:t>
            </a:fld>
            <a:endParaRPr lang="ru-RU"/>
          </a:p>
        </p:txBody>
      </p:sp>
    </p:spTree>
    <p:extLst>
      <p:ext uri="{BB962C8B-B14F-4D97-AF65-F5344CB8AC3E}">
        <p14:creationId xmlns:p14="http://schemas.microsoft.com/office/powerpoint/2010/main" val="6904405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1234440" rtl="0" eaLnBrk="1" latinLnBrk="0" hangingPunct="1">
        <a:spcBef>
          <a:spcPct val="0"/>
        </a:spcBef>
        <a:buNone/>
        <a:defRPr sz="5900" kern="1200">
          <a:solidFill>
            <a:schemeClr val="tx1"/>
          </a:solidFill>
          <a:latin typeface="+mj-lt"/>
          <a:ea typeface="+mj-ea"/>
          <a:cs typeface="+mj-cs"/>
        </a:defRPr>
      </a:lvl1pPr>
    </p:titleStyle>
    <p:bodyStyle>
      <a:lvl1pPr marL="462915" indent="-462915" algn="l" defTabSz="1234440"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1002983" indent="-385763" algn="l" defTabSz="1234440" rtl="0" eaLnBrk="1" latinLnBrk="0" hangingPunct="1">
        <a:spcBef>
          <a:spcPct val="20000"/>
        </a:spcBef>
        <a:buFont typeface="Arial" panose="020B0604020202020204" pitchFamily="34" charset="0"/>
        <a:buChar char="–"/>
        <a:defRPr sz="3800" kern="1200">
          <a:solidFill>
            <a:schemeClr val="tx1"/>
          </a:solidFill>
          <a:latin typeface="+mn-lt"/>
          <a:ea typeface="+mn-ea"/>
          <a:cs typeface="+mn-cs"/>
        </a:defRPr>
      </a:lvl2pPr>
      <a:lvl3pPr marL="1543050" indent="-308610" algn="l" defTabSz="123444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6027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7749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9471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401193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62915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24637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ru-RU"/>
      </a:defPPr>
      <a:lvl1pPr marL="0" algn="l" defTabSz="1234440" rtl="0" eaLnBrk="1" latinLnBrk="0" hangingPunct="1">
        <a:defRPr sz="2400" kern="1200">
          <a:solidFill>
            <a:schemeClr val="tx1"/>
          </a:solidFill>
          <a:latin typeface="+mn-lt"/>
          <a:ea typeface="+mn-ea"/>
          <a:cs typeface="+mn-cs"/>
        </a:defRPr>
      </a:lvl1pPr>
      <a:lvl2pPr marL="617220" algn="l" defTabSz="1234440" rtl="0" eaLnBrk="1" latinLnBrk="0" hangingPunct="1">
        <a:defRPr sz="2400" kern="1200">
          <a:solidFill>
            <a:schemeClr val="tx1"/>
          </a:solidFill>
          <a:latin typeface="+mn-lt"/>
          <a:ea typeface="+mn-ea"/>
          <a:cs typeface="+mn-cs"/>
        </a:defRPr>
      </a:lvl2pPr>
      <a:lvl3pPr marL="1234440" algn="l" defTabSz="1234440" rtl="0" eaLnBrk="1" latinLnBrk="0" hangingPunct="1">
        <a:defRPr sz="2400" kern="1200">
          <a:solidFill>
            <a:schemeClr val="tx1"/>
          </a:solidFill>
          <a:latin typeface="+mn-lt"/>
          <a:ea typeface="+mn-ea"/>
          <a:cs typeface="+mn-cs"/>
        </a:defRPr>
      </a:lvl3pPr>
      <a:lvl4pPr marL="1851660" algn="l" defTabSz="1234440" rtl="0" eaLnBrk="1" latinLnBrk="0" hangingPunct="1">
        <a:defRPr sz="2400" kern="1200">
          <a:solidFill>
            <a:schemeClr val="tx1"/>
          </a:solidFill>
          <a:latin typeface="+mn-lt"/>
          <a:ea typeface="+mn-ea"/>
          <a:cs typeface="+mn-cs"/>
        </a:defRPr>
      </a:lvl4pPr>
      <a:lvl5pPr marL="2468880" algn="l" defTabSz="1234440" rtl="0" eaLnBrk="1" latinLnBrk="0" hangingPunct="1">
        <a:defRPr sz="2400" kern="1200">
          <a:solidFill>
            <a:schemeClr val="tx1"/>
          </a:solidFill>
          <a:latin typeface="+mn-lt"/>
          <a:ea typeface="+mn-ea"/>
          <a:cs typeface="+mn-cs"/>
        </a:defRPr>
      </a:lvl5pPr>
      <a:lvl6pPr marL="3086100" algn="l" defTabSz="1234440" rtl="0" eaLnBrk="1" latinLnBrk="0" hangingPunct="1">
        <a:defRPr sz="2400" kern="1200">
          <a:solidFill>
            <a:schemeClr val="tx1"/>
          </a:solidFill>
          <a:latin typeface="+mn-lt"/>
          <a:ea typeface="+mn-ea"/>
          <a:cs typeface="+mn-cs"/>
        </a:defRPr>
      </a:lvl6pPr>
      <a:lvl7pPr marL="3703320" algn="l" defTabSz="1234440" rtl="0" eaLnBrk="1" latinLnBrk="0" hangingPunct="1">
        <a:defRPr sz="2400" kern="1200">
          <a:solidFill>
            <a:schemeClr val="tx1"/>
          </a:solidFill>
          <a:latin typeface="+mn-lt"/>
          <a:ea typeface="+mn-ea"/>
          <a:cs typeface="+mn-cs"/>
        </a:defRPr>
      </a:lvl7pPr>
      <a:lvl8pPr marL="4320540" algn="l" defTabSz="1234440" rtl="0" eaLnBrk="1" latinLnBrk="0" hangingPunct="1">
        <a:defRPr sz="2400" kern="1200">
          <a:solidFill>
            <a:schemeClr val="tx1"/>
          </a:solidFill>
          <a:latin typeface="+mn-lt"/>
          <a:ea typeface="+mn-ea"/>
          <a:cs typeface="+mn-cs"/>
        </a:defRPr>
      </a:lvl8pPr>
      <a:lvl9pPr marL="4937760" algn="l" defTabSz="12344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6799" y="1584276"/>
            <a:ext cx="14617624" cy="110965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722976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189880" y="1235747"/>
            <a:ext cx="22682835" cy="5328592"/>
          </a:xfrm>
        </p:spPr>
        <p:txBody>
          <a:bodyPr>
            <a:normAutofit lnSpcReduction="10000"/>
          </a:bodyPr>
          <a:lstStyle/>
          <a:p>
            <a:pPr marL="0" indent="800100" algn="just">
              <a:buNone/>
            </a:pPr>
            <a:r>
              <a:rPr lang="ru-RU" dirty="0">
                <a:latin typeface="Times New Roman" panose="02020603050405020304" pitchFamily="18" charset="0"/>
                <a:cs typeface="Times New Roman" panose="02020603050405020304" pitchFamily="18" charset="0"/>
              </a:rPr>
              <a:t>Наибольшее развитие </a:t>
            </a:r>
            <a:r>
              <a:rPr lang="ru-RU" dirty="0" err="1">
                <a:latin typeface="Times New Roman" panose="02020603050405020304" pitchFamily="18" charset="0"/>
                <a:cs typeface="Times New Roman" panose="02020603050405020304" pitchFamily="18" charset="0"/>
              </a:rPr>
              <a:t>IoT</a:t>
            </a:r>
            <a:r>
              <a:rPr lang="ru-RU" dirty="0">
                <a:latin typeface="Times New Roman" panose="02020603050405020304" pitchFamily="18" charset="0"/>
                <a:cs typeface="Times New Roman" panose="02020603050405020304" pitchFamily="18" charset="0"/>
              </a:rPr>
              <a:t> получил </a:t>
            </a:r>
            <a:r>
              <a:rPr lang="ru-RU" dirty="0" smtClean="0">
                <a:latin typeface="Times New Roman" panose="02020603050405020304" pitchFamily="18" charset="0"/>
                <a:cs typeface="Times New Roman" panose="02020603050405020304" pitchFamily="18" charset="0"/>
              </a:rPr>
              <a:t>в автомобильном </a:t>
            </a:r>
            <a:r>
              <a:rPr lang="ru-RU" dirty="0">
                <a:latin typeface="Times New Roman" panose="02020603050405020304" pitchFamily="18" charset="0"/>
                <a:cs typeface="Times New Roman" panose="02020603050405020304" pitchFamily="18" charset="0"/>
              </a:rPr>
              <a:t>транспорте </a:t>
            </a:r>
            <a:r>
              <a:rPr lang="ru-RU" dirty="0" smtClean="0">
                <a:latin typeface="Times New Roman" panose="02020603050405020304" pitchFamily="18" charset="0"/>
                <a:cs typeface="Times New Roman" panose="02020603050405020304" pitchFamily="18" charset="0"/>
              </a:rPr>
              <a:t>благодаря распространению </a:t>
            </a:r>
            <a:r>
              <a:rPr lang="ru-RU" dirty="0">
                <a:latin typeface="Times New Roman" panose="02020603050405020304" pitchFamily="18" charset="0"/>
                <a:cs typeface="Times New Roman" panose="02020603050405020304" pitchFamily="18" charset="0"/>
              </a:rPr>
              <a:t>тех же смартфонов, </a:t>
            </a:r>
            <a:r>
              <a:rPr lang="ru-RU" dirty="0" smtClean="0">
                <a:latin typeface="Times New Roman" panose="02020603050405020304" pitchFamily="18" charset="0"/>
                <a:cs typeface="Times New Roman" panose="02020603050405020304" pitchFamily="18" charset="0"/>
              </a:rPr>
              <a:t>которые водители </a:t>
            </a:r>
            <a:r>
              <a:rPr lang="ru-RU" dirty="0">
                <a:latin typeface="Times New Roman" panose="02020603050405020304" pitchFamily="18" charset="0"/>
                <a:cs typeface="Times New Roman" panose="02020603050405020304" pitchFamily="18" charset="0"/>
              </a:rPr>
              <a:t>берут с собой в </a:t>
            </a:r>
            <a:r>
              <a:rPr lang="ru-RU" dirty="0" smtClean="0">
                <a:latin typeface="Times New Roman" panose="02020603050405020304" pitchFamily="18" charset="0"/>
                <a:cs typeface="Times New Roman" panose="02020603050405020304" pitchFamily="18" charset="0"/>
              </a:rPr>
              <a:t>дорогу. </a:t>
            </a:r>
            <a:r>
              <a:rPr lang="ru-RU" dirty="0">
                <a:latin typeface="Times New Roman" panose="02020603050405020304" pitchFamily="18" charset="0"/>
                <a:cs typeface="Times New Roman" panose="02020603050405020304" pitchFamily="18" charset="0"/>
              </a:rPr>
              <a:t>Благодаря им </a:t>
            </a:r>
            <a:r>
              <a:rPr lang="ru-RU" dirty="0" smtClean="0">
                <a:latin typeface="Times New Roman" panose="02020603050405020304" pitchFamily="18" charset="0"/>
                <a:cs typeface="Times New Roman" panose="02020603050405020304" pitchFamily="18" charset="0"/>
              </a:rPr>
              <a:t>построены системы </a:t>
            </a:r>
            <a:r>
              <a:rPr lang="ru-RU" dirty="0">
                <a:latin typeface="Times New Roman" panose="02020603050405020304" pitchFamily="18" charset="0"/>
                <a:cs typeface="Times New Roman" panose="02020603050405020304" pitchFamily="18" charset="0"/>
              </a:rPr>
              <a:t>мониторинга загруженности </a:t>
            </a:r>
            <a:r>
              <a:rPr lang="ru-RU" dirty="0" smtClean="0">
                <a:latin typeface="Times New Roman" panose="02020603050405020304" pitchFamily="18" charset="0"/>
                <a:cs typeface="Times New Roman" panose="02020603050405020304" pitchFamily="18" charset="0"/>
              </a:rPr>
              <a:t>дорог на </a:t>
            </a:r>
            <a:r>
              <a:rPr lang="ru-RU" dirty="0">
                <a:latin typeface="Times New Roman" panose="02020603050405020304" pitchFamily="18" charset="0"/>
                <a:cs typeface="Times New Roman" panose="02020603050405020304" pitchFamily="18" charset="0"/>
              </a:rPr>
              <a:t>картах Яндекс, </a:t>
            </a:r>
            <a:r>
              <a:rPr lang="ru-RU" dirty="0" err="1">
                <a:latin typeface="Times New Roman" panose="02020603050405020304" pitchFamily="18" charset="0"/>
                <a:cs typeface="Times New Roman" panose="02020603050405020304" pitchFamily="18" charset="0"/>
              </a:rPr>
              <a:t>Google</a:t>
            </a:r>
            <a:r>
              <a:rPr lang="ru-RU" dirty="0">
                <a:latin typeface="Times New Roman" panose="02020603050405020304" pitchFamily="18" charset="0"/>
                <a:cs typeface="Times New Roman" panose="02020603050405020304" pitchFamily="18" charset="0"/>
              </a:rPr>
              <a:t> и </a:t>
            </a:r>
            <a:r>
              <a:rPr lang="ru-RU" dirty="0" smtClean="0">
                <a:latin typeface="Times New Roman" panose="02020603050405020304" pitchFamily="18" charset="0"/>
                <a:cs typeface="Times New Roman" panose="02020603050405020304" pitchFamily="18" charset="0"/>
              </a:rPr>
              <a:t>др. </a:t>
            </a:r>
          </a:p>
          <a:p>
            <a:pPr marL="0" indent="800100" algn="just">
              <a:buNone/>
            </a:pPr>
            <a:r>
              <a:rPr lang="ru-RU" dirty="0" smtClean="0">
                <a:latin typeface="Times New Roman" panose="02020603050405020304" pitchFamily="18" charset="0"/>
                <a:cs typeface="Times New Roman" panose="02020603050405020304" pitchFamily="18" charset="0"/>
              </a:rPr>
              <a:t>Вокруг </a:t>
            </a:r>
            <a:r>
              <a:rPr lang="ru-RU" dirty="0">
                <a:latin typeface="Times New Roman" panose="02020603050405020304" pitchFamily="18" charset="0"/>
                <a:cs typeface="Times New Roman" panose="02020603050405020304" pitchFamily="18" charset="0"/>
              </a:rPr>
              <a:t>смартфонов в автомобиле – </a:t>
            </a:r>
            <a:r>
              <a:rPr lang="ru-RU" dirty="0" smtClean="0">
                <a:latin typeface="Times New Roman" panose="02020603050405020304" pitchFamily="18" charset="0"/>
                <a:cs typeface="Times New Roman" panose="02020603050405020304" pitchFamily="18" charset="0"/>
              </a:rPr>
              <a:t>целые экосистемы </a:t>
            </a:r>
            <a:r>
              <a:rPr lang="ru-RU" dirty="0">
                <a:latin typeface="Times New Roman" panose="02020603050405020304" pitchFamily="18" charset="0"/>
                <a:cs typeface="Times New Roman" panose="02020603050405020304" pitchFamily="18" charset="0"/>
              </a:rPr>
              <a:t>программных </a:t>
            </a:r>
            <a:r>
              <a:rPr lang="ru-RU" dirty="0" smtClean="0">
                <a:latin typeface="Times New Roman" panose="02020603050405020304" pitchFamily="18" charset="0"/>
                <a:cs typeface="Times New Roman" panose="02020603050405020304" pitchFamily="18" charset="0"/>
              </a:rPr>
              <a:t>решений (например</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Uber</a:t>
            </a:r>
            <a:r>
              <a:rPr lang="ru-RU" dirty="0">
                <a:latin typeface="Times New Roman" panose="02020603050405020304" pitchFamily="18" charset="0"/>
                <a:cs typeface="Times New Roman" panose="02020603050405020304" pitchFamily="18" charset="0"/>
              </a:rPr>
              <a:t>, Яндекс Такси, </a:t>
            </a:r>
            <a:r>
              <a:rPr lang="ru-RU" dirty="0" err="1">
                <a:latin typeface="Times New Roman" panose="02020603050405020304" pitchFamily="18" charset="0"/>
                <a:cs typeface="Times New Roman" panose="02020603050405020304" pitchFamily="18" charset="0"/>
              </a:rPr>
              <a:t>Get</a:t>
            </a:r>
            <a:r>
              <a:rPr lang="ru-RU" dirty="0">
                <a:latin typeface="Times New Roman" panose="02020603050405020304" pitchFamily="18" charset="0"/>
                <a:cs typeface="Times New Roman" panose="02020603050405020304" pitchFamily="18" charset="0"/>
              </a:rPr>
              <a:t> </a:t>
            </a:r>
            <a:r>
              <a:rPr lang="ru-RU" dirty="0" err="1" smtClean="0">
                <a:latin typeface="Times New Roman" panose="02020603050405020304" pitchFamily="18" charset="0"/>
                <a:cs typeface="Times New Roman" panose="02020603050405020304" pitchFamily="18" charset="0"/>
              </a:rPr>
              <a:t>Taxi</a:t>
            </a:r>
            <a:r>
              <a:rPr lang="uz-Cyrl-UZ"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MyTaxi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TashBus</a:t>
            </a:r>
            <a:r>
              <a:rPr lang="ru-RU" dirty="0" smtClean="0">
                <a:latin typeface="Times New Roman" panose="02020603050405020304" pitchFamily="18" charset="0"/>
                <a:cs typeface="Times New Roman" panose="02020603050405020304" pitchFamily="18" charset="0"/>
              </a:rPr>
              <a:t> </a:t>
            </a:r>
            <a:r>
              <a:rPr lang="ru-RU" dirty="0">
                <a:latin typeface="Times New Roman" panose="02020603050405020304" pitchFamily="18" charset="0"/>
                <a:cs typeface="Times New Roman" panose="02020603050405020304" pitchFamily="18" charset="0"/>
              </a:rPr>
              <a:t>и др</a:t>
            </a:r>
            <a:r>
              <a:rPr lang="ru-RU" dirty="0" smtClean="0">
                <a:latin typeface="Times New Roman" panose="02020603050405020304" pitchFamily="18" charset="0"/>
                <a:cs typeface="Times New Roman" panose="02020603050405020304" pitchFamily="18" charset="0"/>
              </a:rPr>
              <a:t>.). Данные </a:t>
            </a:r>
            <a:r>
              <a:rPr lang="ru-RU" dirty="0">
                <a:latin typeface="Times New Roman" panose="02020603050405020304" pitchFamily="18" charset="0"/>
                <a:cs typeface="Times New Roman" panose="02020603050405020304" pitchFamily="18" charset="0"/>
              </a:rPr>
              <a:t>решения полностью изменили </a:t>
            </a:r>
            <a:r>
              <a:rPr lang="ru-RU" dirty="0" smtClean="0">
                <a:latin typeface="Times New Roman" panose="02020603050405020304" pitchFamily="18" charset="0"/>
                <a:cs typeface="Times New Roman" panose="02020603050405020304" pitchFamily="18" charset="0"/>
              </a:rPr>
              <a:t>рынок такси </a:t>
            </a:r>
            <a:r>
              <a:rPr lang="ru-RU" dirty="0">
                <a:latin typeface="Times New Roman" panose="02020603050405020304" pitchFamily="18" charset="0"/>
                <a:cs typeface="Times New Roman" panose="02020603050405020304" pitchFamily="18" charset="0"/>
              </a:rPr>
              <a:t>в крупных городах. Такие сервисы </a:t>
            </a:r>
            <a:r>
              <a:rPr lang="ru-RU" dirty="0" smtClean="0">
                <a:latin typeface="Times New Roman" panose="02020603050405020304" pitchFamily="18" charset="0"/>
                <a:cs typeface="Times New Roman" panose="02020603050405020304" pitchFamily="18" charset="0"/>
              </a:rPr>
              <a:t>уже не </a:t>
            </a:r>
            <a:r>
              <a:rPr lang="ru-RU" dirty="0">
                <a:latin typeface="Times New Roman" panose="02020603050405020304" pitchFamily="18" charset="0"/>
                <a:cs typeface="Times New Roman" panose="02020603050405020304" pitchFamily="18" charset="0"/>
              </a:rPr>
              <a:t>ограничиваются только сферой </a:t>
            </a:r>
            <a:r>
              <a:rPr lang="ru-RU" dirty="0" smtClean="0">
                <a:latin typeface="Times New Roman" panose="02020603050405020304" pitchFamily="18" charset="0"/>
                <a:cs typeface="Times New Roman" panose="02020603050405020304" pitchFamily="18" charset="0"/>
              </a:rPr>
              <a:t>такси и </a:t>
            </a:r>
            <a:r>
              <a:rPr lang="ru-RU" dirty="0">
                <a:latin typeface="Times New Roman" panose="02020603050405020304" pitchFamily="18" charset="0"/>
                <a:cs typeface="Times New Roman" panose="02020603050405020304" pitchFamily="18" charset="0"/>
              </a:rPr>
              <a:t>проникают в сферу логистики: </a:t>
            </a:r>
            <a:r>
              <a:rPr lang="ru-RU" dirty="0" smtClean="0">
                <a:latin typeface="Times New Roman" panose="02020603050405020304" pitchFamily="18" charset="0"/>
                <a:cs typeface="Times New Roman" panose="02020603050405020304" pitchFamily="18" charset="0"/>
              </a:rPr>
              <a:t>подобно </a:t>
            </a:r>
            <a:r>
              <a:rPr lang="ru-RU" dirty="0" err="1" smtClean="0">
                <a:latin typeface="Times New Roman" panose="02020603050405020304" pitchFamily="18" charset="0"/>
                <a:cs typeface="Times New Roman" panose="02020603050405020304" pitchFamily="18" charset="0"/>
              </a:rPr>
              <a:t>UberCargo</a:t>
            </a:r>
            <a:r>
              <a:rPr lang="ru-RU" dirty="0" smtClean="0">
                <a:latin typeface="Times New Roman" panose="02020603050405020304" pitchFamily="18" charset="0"/>
                <a:cs typeface="Times New Roman" panose="02020603050405020304" pitchFamily="18" charset="0"/>
              </a:rPr>
              <a:t> </a:t>
            </a:r>
            <a:r>
              <a:rPr lang="ru-RU" dirty="0">
                <a:latin typeface="Times New Roman" panose="02020603050405020304" pitchFamily="18" charset="0"/>
                <a:cs typeface="Times New Roman" panose="02020603050405020304" pitchFamily="18" charset="0"/>
              </a:rPr>
              <a:t>и </a:t>
            </a:r>
            <a:r>
              <a:rPr lang="ru-RU" dirty="0" err="1">
                <a:latin typeface="Times New Roman" panose="02020603050405020304" pitchFamily="18" charset="0"/>
                <a:cs typeface="Times New Roman" panose="02020603050405020304" pitchFamily="18" charset="0"/>
              </a:rPr>
              <a:t>Trucker</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path</a:t>
            </a:r>
            <a:r>
              <a:rPr lang="ru-RU" dirty="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появились </a:t>
            </a:r>
            <a:r>
              <a:rPr lang="ru-RU" dirty="0" err="1" smtClean="0">
                <a:latin typeface="Times New Roman" panose="02020603050405020304" pitchFamily="18" charset="0"/>
                <a:cs typeface="Times New Roman" panose="02020603050405020304" pitchFamily="18" charset="0"/>
              </a:rPr>
              <a:t>стартапы</a:t>
            </a:r>
            <a:r>
              <a:rPr lang="ru-RU" dirty="0" smtClean="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GoCargo</a:t>
            </a:r>
            <a:r>
              <a:rPr lang="ru-RU" dirty="0">
                <a:latin typeface="Times New Roman" panose="02020603050405020304" pitchFamily="18" charset="0"/>
                <a:cs typeface="Times New Roman" panose="02020603050405020304" pitchFamily="18" charset="0"/>
              </a:rPr>
              <a:t> и </a:t>
            </a:r>
            <a:r>
              <a:rPr lang="ru-RU" dirty="0" err="1">
                <a:latin typeface="Times New Roman" panose="02020603050405020304" pitchFamily="18" charset="0"/>
                <a:cs typeface="Times New Roman" panose="02020603050405020304" pitchFamily="18" charset="0"/>
              </a:rPr>
              <a:t>iCanDrive</a:t>
            </a:r>
            <a:r>
              <a:rPr lang="ru-RU" dirty="0">
                <a:latin typeface="Times New Roman" panose="02020603050405020304" pitchFamily="18" charset="0"/>
                <a:cs typeface="Times New Roman" panose="02020603050405020304" pitchFamily="18" charset="0"/>
              </a:rPr>
              <a:t>, в </a:t>
            </a:r>
            <a:r>
              <a:rPr lang="ru-RU" dirty="0" smtClean="0">
                <a:latin typeface="Times New Roman" panose="02020603050405020304" pitchFamily="18" charset="0"/>
                <a:cs typeface="Times New Roman" panose="02020603050405020304" pitchFamily="18" charset="0"/>
              </a:rPr>
              <a:t>основе которых </a:t>
            </a:r>
            <a:r>
              <a:rPr lang="ru-RU" dirty="0">
                <a:latin typeface="Times New Roman" panose="02020603050405020304" pitchFamily="18" charset="0"/>
                <a:cs typeface="Times New Roman" panose="02020603050405020304" pitchFamily="18" charset="0"/>
              </a:rPr>
              <a:t>лежит как раз использование </a:t>
            </a:r>
            <a:r>
              <a:rPr lang="ru-RU" dirty="0" err="1">
                <a:latin typeface="Times New Roman" panose="02020603050405020304" pitchFamily="18" charset="0"/>
                <a:cs typeface="Times New Roman" panose="02020603050405020304" pitchFamily="18" charset="0"/>
              </a:rPr>
              <a:t>IoT</a:t>
            </a:r>
            <a:r>
              <a:rPr lang="ru-RU" dirty="0" smtClean="0">
                <a:latin typeface="Times New Roman" panose="02020603050405020304" pitchFamily="18" charset="0"/>
                <a:cs typeface="Times New Roman" panose="02020603050405020304" pitchFamily="18" charset="0"/>
              </a:rPr>
              <a:t>.</a:t>
            </a:r>
          </a:p>
        </p:txBody>
      </p:sp>
      <p:pic>
        <p:nvPicPr>
          <p:cNvPr id="4" name="Рисунок 3"/>
          <p:cNvPicPr>
            <a:picLocks noChangeAspect="1"/>
          </p:cNvPicPr>
          <p:nvPr/>
        </p:nvPicPr>
        <p:blipFill rotWithShape="1">
          <a:blip r:embed="rId3"/>
          <a:srcRect r="8129"/>
          <a:stretch/>
        </p:blipFill>
        <p:spPr>
          <a:xfrm>
            <a:off x="12428158" y="6564339"/>
            <a:ext cx="11447855" cy="5709220"/>
          </a:xfrm>
          <a:prstGeom prst="rect">
            <a:avLst/>
          </a:prstGeom>
        </p:spPr>
      </p:pic>
      <p:sp>
        <p:nvSpPr>
          <p:cNvPr id="5" name="Прямоугольник 4"/>
          <p:cNvSpPr/>
          <p:nvPr/>
        </p:nvSpPr>
        <p:spPr>
          <a:xfrm>
            <a:off x="1189880" y="6120780"/>
            <a:ext cx="10909056" cy="8032968"/>
          </a:xfrm>
          <a:prstGeom prst="rect">
            <a:avLst/>
          </a:prstGeom>
        </p:spPr>
        <p:txBody>
          <a:bodyPr wrap="square">
            <a:spAutoFit/>
          </a:bodyPr>
          <a:lstStyle/>
          <a:p>
            <a:pPr indent="800100" algn="just"/>
            <a:r>
              <a:rPr lang="ru-RU" sz="4300" dirty="0">
                <a:latin typeface="Times New Roman" panose="02020603050405020304" pitchFamily="18" charset="0"/>
                <a:cs typeface="Times New Roman" panose="02020603050405020304" pitchFamily="18" charset="0"/>
              </a:rPr>
              <a:t>Более серьезные системы интеллектуального мониторинга транспорта внедряются благодаря установке в автомобили систем удаленного мониторинга передвижения на базе датчиков ГЛОНАСС/GPS и систем контроля за расходом топлива. Такие устройства позволяют существенно сократить затраты и контролировать целевое использование транспорта, анализировать и оптимизировать маршруты движения, что крайне важно для логистики.</a:t>
            </a:r>
          </a:p>
        </p:txBody>
      </p:sp>
      <p:sp>
        <p:nvSpPr>
          <p:cNvPr id="6" name="Номер слайда 5"/>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10</a:t>
            </a:fld>
            <a:endParaRPr lang="ru-RU" sz="240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43125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260164" y="3360423"/>
            <a:ext cx="12925587" cy="9504522"/>
          </a:xfrm>
        </p:spPr>
        <p:txBody>
          <a:bodyPr>
            <a:normAutofit/>
          </a:bodyPr>
          <a:lstStyle/>
          <a:p>
            <a:pPr marL="0" indent="714375" algn="just">
              <a:buNone/>
            </a:pPr>
            <a:r>
              <a:rPr lang="ru-RU" dirty="0">
                <a:latin typeface="Times New Roman" panose="02020603050405020304" pitchFamily="18" charset="0"/>
                <a:cs typeface="Times New Roman" panose="02020603050405020304" pitchFamily="18" charset="0"/>
              </a:rPr>
              <a:t>Облачные технологии также приведут </a:t>
            </a:r>
            <a:r>
              <a:rPr lang="ru-RU" dirty="0" smtClean="0">
                <a:latin typeface="Times New Roman" panose="02020603050405020304" pitchFamily="18" charset="0"/>
                <a:cs typeface="Times New Roman" panose="02020603050405020304" pitchFamily="18" charset="0"/>
              </a:rPr>
              <a:t>к</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появлению </a:t>
            </a:r>
            <a:r>
              <a:rPr lang="ru-RU" dirty="0">
                <a:latin typeface="Times New Roman" panose="02020603050405020304" pitchFamily="18" charset="0"/>
                <a:cs typeface="Times New Roman" panose="02020603050405020304" pitchFamily="18" charset="0"/>
              </a:rPr>
              <a:t>платформенных решений, а </a:t>
            </a:r>
            <a:r>
              <a:rPr lang="ru-RU" dirty="0" smtClean="0">
                <a:latin typeface="Times New Roman" panose="02020603050405020304" pitchFamily="18" charset="0"/>
                <a:cs typeface="Times New Roman" panose="02020603050405020304" pitchFamily="18" charset="0"/>
              </a:rPr>
              <a:t>они,</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в </a:t>
            </a:r>
            <a:r>
              <a:rPr lang="ru-RU" dirty="0">
                <a:latin typeface="Times New Roman" panose="02020603050405020304" pitchFamily="18" charset="0"/>
                <a:cs typeface="Times New Roman" panose="02020603050405020304" pitchFamily="18" charset="0"/>
              </a:rPr>
              <a:t>свою очередь, – к новым </a:t>
            </a:r>
            <a:r>
              <a:rPr lang="ru-RU" dirty="0" smtClean="0">
                <a:latin typeface="Times New Roman" panose="02020603050405020304" pitchFamily="18" charset="0"/>
                <a:cs typeface="Times New Roman" panose="02020603050405020304" pitchFamily="18" charset="0"/>
              </a:rPr>
              <a:t>бизнес-моделям,</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таким </a:t>
            </a:r>
            <a:r>
              <a:rPr lang="ru-RU" dirty="0">
                <a:latin typeface="Times New Roman" panose="02020603050405020304" pitchFamily="18" charset="0"/>
                <a:cs typeface="Times New Roman" panose="02020603050405020304" pitchFamily="18" charset="0"/>
              </a:rPr>
              <a:t>как «виртуальное экспедирование</a:t>
            </a:r>
            <a:r>
              <a:rPr lang="ru-RU" dirty="0" smtClean="0">
                <a:latin typeface="Times New Roman" panose="02020603050405020304" pitchFamily="18" charset="0"/>
                <a:cs typeface="Times New Roman" panose="02020603050405020304" pitchFamily="18" charset="0"/>
              </a:rPr>
              <a:t>».</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Это </a:t>
            </a:r>
            <a:r>
              <a:rPr lang="ru-RU" dirty="0">
                <a:latin typeface="Times New Roman" panose="02020603050405020304" pitchFamily="18" charset="0"/>
                <a:cs typeface="Times New Roman" panose="02020603050405020304" pitchFamily="18" charset="0"/>
              </a:rPr>
              <a:t>также внесет вклад в </a:t>
            </a:r>
            <a:r>
              <a:rPr lang="ru-RU" dirty="0" smtClean="0">
                <a:latin typeface="Times New Roman" panose="02020603050405020304" pitchFamily="18" charset="0"/>
                <a:cs typeface="Times New Roman" panose="02020603050405020304" pitchFamily="18" charset="0"/>
              </a:rPr>
              <a:t>масштабируемость</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и </a:t>
            </a:r>
            <a:r>
              <a:rPr lang="ru-RU" dirty="0">
                <a:latin typeface="Times New Roman" panose="02020603050405020304" pitchFamily="18" charset="0"/>
                <a:cs typeface="Times New Roman" panose="02020603050405020304" pitchFamily="18" charset="0"/>
              </a:rPr>
              <a:t>стандартизацию процессов. Во </a:t>
            </a:r>
            <a:r>
              <a:rPr lang="ru-RU" dirty="0" smtClean="0">
                <a:latin typeface="Times New Roman" panose="02020603050405020304" pitchFamily="18" charset="0"/>
                <a:cs typeface="Times New Roman" panose="02020603050405020304" pitchFamily="18" charset="0"/>
              </a:rPr>
              <a:t>многом</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поэтому </a:t>
            </a:r>
            <a:r>
              <a:rPr lang="ru-RU" dirty="0">
                <a:latin typeface="Times New Roman" panose="02020603050405020304" pitchFamily="18" charset="0"/>
                <a:cs typeface="Times New Roman" panose="02020603050405020304" pitchFamily="18" charset="0"/>
              </a:rPr>
              <a:t>в мире логистические </a:t>
            </a:r>
            <a:r>
              <a:rPr lang="ru-RU" dirty="0" smtClean="0">
                <a:latin typeface="Times New Roman" panose="02020603050405020304" pitchFamily="18" charset="0"/>
                <a:cs typeface="Times New Roman" panose="02020603050405020304" pitchFamily="18" charset="0"/>
              </a:rPr>
              <a:t>компании</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планируют </a:t>
            </a:r>
            <a:r>
              <a:rPr lang="ru-RU" dirty="0">
                <a:latin typeface="Times New Roman" panose="02020603050405020304" pitchFamily="18" charset="0"/>
                <a:cs typeface="Times New Roman" panose="02020603050405020304" pitchFamily="18" charset="0"/>
              </a:rPr>
              <a:t>направить около 5 % своих </a:t>
            </a:r>
            <a:r>
              <a:rPr lang="ru-RU" dirty="0" smtClean="0">
                <a:latin typeface="Times New Roman" panose="02020603050405020304" pitchFamily="18" charset="0"/>
                <a:cs typeface="Times New Roman" panose="02020603050405020304" pitchFamily="18" charset="0"/>
              </a:rPr>
              <a:t>доходов</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на </a:t>
            </a:r>
            <a:r>
              <a:rPr lang="ru-RU" dirty="0" err="1">
                <a:latin typeface="Times New Roman" panose="02020603050405020304" pitchFamily="18" charset="0"/>
                <a:cs typeface="Times New Roman" panose="02020603050405020304" pitchFamily="18" charset="0"/>
              </a:rPr>
              <a:t>цифровизацию</a:t>
            </a:r>
            <a:r>
              <a:rPr lang="ru-RU" dirty="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логистики.</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Вместе </a:t>
            </a:r>
            <a:r>
              <a:rPr lang="ru-RU" dirty="0">
                <a:latin typeface="Times New Roman" panose="02020603050405020304" pitchFamily="18" charset="0"/>
                <a:cs typeface="Times New Roman" panose="02020603050405020304" pitchFamily="18" charset="0"/>
              </a:rPr>
              <a:t>с тем потенциал внедрения «</a:t>
            </a:r>
            <a:r>
              <a:rPr lang="ru-RU" dirty="0" smtClean="0">
                <a:latin typeface="Times New Roman" panose="02020603050405020304" pitchFamily="18" charset="0"/>
                <a:cs typeface="Times New Roman" panose="02020603050405020304" pitchFamily="18" charset="0"/>
              </a:rPr>
              <a:t>Интернета</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вещей</a:t>
            </a:r>
            <a:r>
              <a:rPr lang="ru-RU" dirty="0">
                <a:latin typeface="Times New Roman" panose="02020603050405020304" pitchFamily="18" charset="0"/>
                <a:cs typeface="Times New Roman" panose="02020603050405020304" pitchFamily="18" charset="0"/>
              </a:rPr>
              <a:t>» в транспортной </a:t>
            </a:r>
            <a:r>
              <a:rPr lang="ru-RU" dirty="0" smtClean="0">
                <a:latin typeface="Times New Roman" panose="02020603050405020304" pitchFamily="18" charset="0"/>
                <a:cs typeface="Times New Roman" panose="02020603050405020304" pitchFamily="18" charset="0"/>
              </a:rPr>
              <a:t>отрасли</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весьма </a:t>
            </a:r>
            <a:r>
              <a:rPr lang="ru-RU" dirty="0">
                <a:latin typeface="Times New Roman" panose="02020603050405020304" pitchFamily="18" charset="0"/>
                <a:cs typeface="Times New Roman" panose="02020603050405020304" pitchFamily="18" charset="0"/>
              </a:rPr>
              <a:t>значителен – как в железнодорожном</a:t>
            </a:r>
            <a:r>
              <a:rPr lang="ru-RU" dirty="0" smtClean="0">
                <a:latin typeface="Times New Roman" panose="02020603050405020304" pitchFamily="18" charset="0"/>
                <a:cs typeface="Times New Roman" panose="02020603050405020304" pitchFamily="18" charset="0"/>
              </a:rPr>
              <a:t>,</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так </a:t>
            </a:r>
            <a:r>
              <a:rPr lang="ru-RU" dirty="0">
                <a:latin typeface="Times New Roman" panose="02020603050405020304" pitchFamily="18" charset="0"/>
                <a:cs typeface="Times New Roman" panose="02020603050405020304" pitchFamily="18" charset="0"/>
              </a:rPr>
              <a:t>и в трубопроводном и иных видах </a:t>
            </a:r>
            <a:r>
              <a:rPr lang="ru-RU" dirty="0" smtClean="0">
                <a:latin typeface="Times New Roman" panose="02020603050405020304" pitchFamily="18" charset="0"/>
                <a:cs typeface="Times New Roman" panose="02020603050405020304" pitchFamily="18" charset="0"/>
              </a:rPr>
              <a:t>транспорта</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(рис</a:t>
            </a:r>
            <a:r>
              <a:rPr lang="ru-RU" dirty="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7).</a:t>
            </a:r>
            <a:endParaRPr lang="ru-RU" dirty="0">
              <a:latin typeface="Times New Roman" panose="02020603050405020304" pitchFamily="18" charset="0"/>
              <a:cs typeface="Times New Roman" panose="02020603050405020304" pitchFamily="18" charset="0"/>
            </a:endParaRPr>
          </a:p>
        </p:txBody>
      </p:sp>
      <p:pic>
        <p:nvPicPr>
          <p:cNvPr id="5" name="Рисунок 4"/>
          <p:cNvPicPr>
            <a:picLocks noChangeAspect="1"/>
          </p:cNvPicPr>
          <p:nvPr/>
        </p:nvPicPr>
        <p:blipFill rotWithShape="1">
          <a:blip r:embed="rId3"/>
          <a:srcRect l="15133" t="14563" r="14580" b="5703"/>
          <a:stretch/>
        </p:blipFill>
        <p:spPr>
          <a:xfrm>
            <a:off x="14797982" y="3744740"/>
            <a:ext cx="9145017" cy="5832648"/>
          </a:xfrm>
          <a:prstGeom prst="rect">
            <a:avLst/>
          </a:prstGeom>
        </p:spPr>
      </p:pic>
      <p:sp>
        <p:nvSpPr>
          <p:cNvPr id="6" name="Прямоугольник 5"/>
          <p:cNvSpPr/>
          <p:nvPr/>
        </p:nvSpPr>
        <p:spPr>
          <a:xfrm>
            <a:off x="14821868" y="10236014"/>
            <a:ext cx="8874644" cy="1415772"/>
          </a:xfrm>
          <a:prstGeom prst="rect">
            <a:avLst/>
          </a:prstGeom>
        </p:spPr>
        <p:txBody>
          <a:bodyPr wrap="square">
            <a:spAutoFit/>
          </a:bodyPr>
          <a:lstStyle/>
          <a:p>
            <a:pPr algn="ctr"/>
            <a:r>
              <a:rPr lang="ru-RU" sz="4300" dirty="0" smtClean="0">
                <a:latin typeface="Times New Roman" panose="02020603050405020304" pitchFamily="18" charset="0"/>
                <a:cs typeface="Times New Roman" panose="02020603050405020304" pitchFamily="18" charset="0"/>
              </a:rPr>
              <a:t>Рис</a:t>
            </a:r>
            <a:r>
              <a:rPr lang="ru-RU" sz="4300" dirty="0">
                <a:latin typeface="Times New Roman" panose="02020603050405020304" pitchFamily="18" charset="0"/>
                <a:cs typeface="Times New Roman" panose="02020603050405020304" pitchFamily="18" charset="0"/>
              </a:rPr>
              <a:t>. </a:t>
            </a:r>
            <a:r>
              <a:rPr lang="ru-RU" sz="4300" dirty="0" smtClean="0">
                <a:latin typeface="Times New Roman" panose="02020603050405020304" pitchFamily="18" charset="0"/>
                <a:cs typeface="Times New Roman" panose="02020603050405020304" pitchFamily="18" charset="0"/>
              </a:rPr>
              <a:t>7. </a:t>
            </a:r>
            <a:r>
              <a:rPr lang="ru-RU" sz="4300" dirty="0">
                <a:latin typeface="Times New Roman" panose="02020603050405020304" pitchFamily="18" charset="0"/>
                <a:cs typeface="Times New Roman" panose="02020603050405020304" pitchFamily="18" charset="0"/>
              </a:rPr>
              <a:t>«Умные» решения для транспорта</a:t>
            </a:r>
          </a:p>
        </p:txBody>
      </p:sp>
      <p:sp>
        <p:nvSpPr>
          <p:cNvPr id="7" name="Номер слайда 6"/>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11</a:t>
            </a:fld>
            <a:endParaRPr lang="ru-RU" sz="240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99576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rotWithShape="1">
          <a:blip r:embed="rId3"/>
          <a:srcRect l="3973" t="12785" r="2318" b="7707"/>
          <a:stretch/>
        </p:blipFill>
        <p:spPr>
          <a:xfrm>
            <a:off x="1285935" y="2475131"/>
            <a:ext cx="22793466" cy="10873208"/>
          </a:xfrm>
          <a:prstGeom prst="rect">
            <a:avLst/>
          </a:prstGeom>
        </p:spPr>
      </p:pic>
      <p:sp>
        <p:nvSpPr>
          <p:cNvPr id="5" name="Номер слайда 4"/>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12</a:t>
            </a:fld>
            <a:endParaRPr lang="ru-RU" sz="2400">
              <a:solidFill>
                <a:schemeClr val="tx1"/>
              </a:solidFill>
              <a:latin typeface="Times New Roman" panose="02020603050405020304" pitchFamily="18" charset="0"/>
              <a:cs typeface="Times New Roman" panose="02020603050405020304" pitchFamily="18" charset="0"/>
            </a:endParaRPr>
          </a:p>
        </p:txBody>
      </p:sp>
      <p:sp>
        <p:nvSpPr>
          <p:cNvPr id="6" name="Заголовок 1"/>
          <p:cNvSpPr>
            <a:spLocks noGrp="1"/>
          </p:cNvSpPr>
          <p:nvPr>
            <p:ph type="title"/>
          </p:nvPr>
        </p:nvSpPr>
        <p:spPr>
          <a:xfrm>
            <a:off x="1260164" y="576746"/>
            <a:ext cx="22682835" cy="1898385"/>
          </a:xfrm>
        </p:spPr>
        <p:txBody>
          <a:bodyPr/>
          <a:lstStyle/>
          <a:p>
            <a:r>
              <a:rPr lang="ru-RU" b="1" dirty="0" smtClean="0">
                <a:latin typeface="Times New Roman" panose="02020603050405020304" pitchFamily="18" charset="0"/>
                <a:cs typeface="Times New Roman" panose="02020603050405020304" pitchFamily="18" charset="0"/>
              </a:rPr>
              <a:t>Рынки </a:t>
            </a:r>
            <a:r>
              <a:rPr lang="ru-RU" b="1" dirty="0">
                <a:latin typeface="Times New Roman" panose="02020603050405020304" pitchFamily="18" charset="0"/>
                <a:cs typeface="Times New Roman" panose="02020603050405020304" pitchFamily="18" charset="0"/>
              </a:rPr>
              <a:t>применения технологий </a:t>
            </a:r>
            <a:r>
              <a:rPr lang="ru-RU" b="1" dirty="0" err="1">
                <a:latin typeface="Times New Roman" panose="02020603050405020304" pitchFamily="18" charset="0"/>
                <a:cs typeface="Times New Roman" panose="02020603050405020304" pitchFamily="18" charset="0"/>
              </a:rPr>
              <a:t>IoT</a:t>
            </a:r>
            <a:endParaRPr lang="ru-RU" dirty="0"/>
          </a:p>
        </p:txBody>
      </p:sp>
    </p:spTree>
    <p:extLst>
      <p:ext uri="{BB962C8B-B14F-4D97-AF65-F5344CB8AC3E}">
        <p14:creationId xmlns:p14="http://schemas.microsoft.com/office/powerpoint/2010/main" val="10235879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z="6000" b="1" dirty="0">
                <a:solidFill>
                  <a:srgbClr val="002060"/>
                </a:solidFill>
                <a:latin typeface="Times New Roman" panose="02020603050405020304" pitchFamily="18" charset="0"/>
                <a:cs typeface="Times New Roman" panose="02020603050405020304" pitchFamily="18" charset="0"/>
              </a:rPr>
              <a:t>Международный опыт в образовательной деятельности </a:t>
            </a:r>
            <a:r>
              <a:rPr lang="ru-RU" sz="5400" b="1" dirty="0">
                <a:solidFill>
                  <a:srgbClr val="002060"/>
                </a:solidFill>
                <a:latin typeface="Times New Roman" panose="02020603050405020304" pitchFamily="18" charset="0"/>
                <a:cs typeface="Times New Roman" panose="02020603050405020304" pitchFamily="18" charset="0"/>
              </a:rPr>
              <a:t>Интернет вещей </a:t>
            </a:r>
            <a:endParaRPr lang="ru-RU" dirty="0"/>
          </a:p>
        </p:txBody>
      </p:sp>
      <p:sp>
        <p:nvSpPr>
          <p:cNvPr id="5" name="Номер слайда 4"/>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13</a:t>
            </a:fld>
            <a:endParaRPr lang="ru-RU" sz="2400">
              <a:solidFill>
                <a:schemeClr val="tx1"/>
              </a:solidFill>
              <a:latin typeface="Times New Roman" panose="02020603050405020304" pitchFamily="18" charset="0"/>
              <a:cs typeface="Times New Roman" panose="02020603050405020304" pitchFamily="18" charset="0"/>
            </a:endParaRPr>
          </a:p>
        </p:txBody>
      </p:sp>
      <p:graphicFrame>
        <p:nvGraphicFramePr>
          <p:cNvPr id="4" name="Таблица 3"/>
          <p:cNvGraphicFramePr>
            <a:graphicFrameLocks noGrp="1"/>
          </p:cNvGraphicFramePr>
          <p:nvPr>
            <p:extLst>
              <p:ext uri="{D42A27DB-BD31-4B8C-83A1-F6EECF244321}">
                <p14:modId xmlns:p14="http://schemas.microsoft.com/office/powerpoint/2010/main" val="749887736"/>
              </p:ext>
            </p:extLst>
          </p:nvPr>
        </p:nvGraphicFramePr>
        <p:xfrm>
          <a:off x="1512343" y="2977046"/>
          <a:ext cx="22430656" cy="11101104"/>
        </p:xfrm>
        <a:graphic>
          <a:graphicData uri="http://schemas.openxmlformats.org/drawingml/2006/table">
            <a:tbl>
              <a:tblPr firstRow="1" bandRow="1">
                <a:tableStyleId>{D27102A9-8310-4765-A935-A1911B00CA55}</a:tableStyleId>
              </a:tblPr>
              <a:tblGrid>
                <a:gridCol w="5351380">
                  <a:extLst>
                    <a:ext uri="{9D8B030D-6E8A-4147-A177-3AD203B41FA5}">
                      <a16:colId xmlns:a16="http://schemas.microsoft.com/office/drawing/2014/main" val="86110786"/>
                    </a:ext>
                  </a:extLst>
                </a:gridCol>
                <a:gridCol w="17079276">
                  <a:extLst>
                    <a:ext uri="{9D8B030D-6E8A-4147-A177-3AD203B41FA5}">
                      <a16:colId xmlns:a16="http://schemas.microsoft.com/office/drawing/2014/main" val="3192248122"/>
                    </a:ext>
                  </a:extLst>
                </a:gridCol>
              </a:tblGrid>
              <a:tr h="1037631">
                <a:tc>
                  <a:txBody>
                    <a:bodyPr/>
                    <a:lstStyle/>
                    <a:p>
                      <a:pPr>
                        <a:tabLst/>
                      </a:pPr>
                      <a:r>
                        <a:rPr lang="ru-RU" sz="4000" b="1" dirty="0" smtClean="0">
                          <a:latin typeface="Times New Roman" panose="02020603050405020304" pitchFamily="18" charset="0"/>
                          <a:cs typeface="Times New Roman" panose="02020603050405020304" pitchFamily="18" charset="0"/>
                        </a:rPr>
                        <a:t>Университет Оксфорд </a:t>
                      </a:r>
                      <a:endParaRPr lang="ru-RU" sz="4000" b="1" dirty="0">
                        <a:latin typeface="Times New Roman" panose="02020603050405020304" pitchFamily="18" charset="0"/>
                        <a:cs typeface="Times New Roman" panose="02020603050405020304" pitchFamily="18" charset="0"/>
                      </a:endParaRPr>
                    </a:p>
                  </a:txBody>
                  <a:tcPr/>
                </a:tc>
                <a:tc>
                  <a:txBody>
                    <a:bodyPr/>
                    <a:lstStyle/>
                    <a:p>
                      <a:r>
                        <a:rPr lang="ru-RU" sz="4000" b="0" dirty="0" smtClean="0">
                          <a:latin typeface="Times New Roman" panose="02020603050405020304" pitchFamily="18" charset="0"/>
                          <a:cs typeface="Times New Roman" panose="02020603050405020304" pitchFamily="18" charset="0"/>
                        </a:rPr>
                        <a:t>курс</a:t>
                      </a:r>
                      <a:r>
                        <a:rPr lang="ru-RU" sz="4000" b="0" baseline="0" dirty="0" smtClean="0">
                          <a:latin typeface="Times New Roman" panose="02020603050405020304" pitchFamily="18" charset="0"/>
                          <a:cs typeface="Times New Roman" panose="02020603050405020304" pitchFamily="18" charset="0"/>
                        </a:rPr>
                        <a:t> </a:t>
                      </a:r>
                      <a:r>
                        <a:rPr lang="en-US" sz="4000" b="0" dirty="0" smtClean="0">
                          <a:latin typeface="Times New Roman" panose="02020603050405020304" pitchFamily="18" charset="0"/>
                          <a:cs typeface="Times New Roman" panose="02020603050405020304" pitchFamily="18" charset="0"/>
                        </a:rPr>
                        <a:t>Open Data Science for the Internet of Things</a:t>
                      </a:r>
                      <a:endParaRPr lang="ru-RU" sz="40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63047463"/>
                  </a:ext>
                </a:extLst>
              </a:tr>
              <a:tr h="2992113">
                <a:tc>
                  <a:txBody>
                    <a:bodyPr/>
                    <a:lstStyle/>
                    <a:p>
                      <a:r>
                        <a:rPr lang="en-US" sz="4000" b="1" dirty="0" smtClean="0">
                          <a:latin typeface="Times New Roman" panose="02020603050405020304" pitchFamily="18" charset="0"/>
                          <a:cs typeface="Times New Roman" panose="02020603050405020304" pitchFamily="18" charset="0"/>
                        </a:rPr>
                        <a:t>Coursera </a:t>
                      </a:r>
                      <a:endParaRPr lang="ru-RU" sz="4000" b="1" dirty="0">
                        <a:latin typeface="Times New Roman" panose="02020603050405020304" pitchFamily="18" charset="0"/>
                        <a:cs typeface="Times New Roman" panose="02020603050405020304" pitchFamily="18" charset="0"/>
                      </a:endParaRPr>
                    </a:p>
                  </a:txBody>
                  <a:tcPr/>
                </a:tc>
                <a:tc>
                  <a:txBody>
                    <a:bodyPr/>
                    <a:lstStyle/>
                    <a:p>
                      <a:r>
                        <a:rPr lang="ru-RU" sz="4000" dirty="0" smtClean="0">
                          <a:latin typeface="Times New Roman" panose="02020603050405020304" pitchFamily="18" charset="0"/>
                          <a:cs typeface="Times New Roman" panose="02020603050405020304" pitchFamily="18" charset="0"/>
                        </a:rPr>
                        <a:t>обучение по </a:t>
                      </a:r>
                      <a:r>
                        <a:rPr lang="en-US" sz="4000" dirty="0" smtClean="0">
                          <a:latin typeface="Times New Roman" panose="02020603050405020304" pitchFamily="18" charset="0"/>
                          <a:cs typeface="Times New Roman" panose="02020603050405020304" pitchFamily="18" charset="0"/>
                        </a:rPr>
                        <a:t>Internet of Things</a:t>
                      </a:r>
                      <a:r>
                        <a:rPr lang="ru-RU" sz="4000" dirty="0" smtClean="0">
                          <a:latin typeface="Times New Roman" panose="02020603050405020304" pitchFamily="18" charset="0"/>
                          <a:cs typeface="Times New Roman" panose="02020603050405020304" pitchFamily="18" charset="0"/>
                        </a:rPr>
                        <a:t>, в состав которого входят курсы </a:t>
                      </a:r>
                      <a:r>
                        <a:rPr lang="en-US" sz="4000" dirty="0" smtClean="0">
                          <a:latin typeface="Times New Roman" panose="02020603050405020304" pitchFamily="18" charset="0"/>
                          <a:cs typeface="Times New Roman" panose="02020603050405020304" pitchFamily="18" charset="0"/>
                        </a:rPr>
                        <a:t>Introduction to the Internet of Things and Embedded Systems, The Arduino Platform and C Programming, Interfacing with the Arduino, The Raspberry Pi Platform and Python Programming, Interfacing with the Raspberry Pi. </a:t>
                      </a:r>
                    </a:p>
                  </a:txBody>
                  <a:tcPr/>
                </a:tc>
                <a:extLst>
                  <a:ext uri="{0D108BD9-81ED-4DB2-BD59-A6C34878D82A}">
                    <a16:rowId xmlns:a16="http://schemas.microsoft.com/office/drawing/2014/main" val="264097976"/>
                  </a:ext>
                </a:extLst>
              </a:tr>
              <a:tr h="2697841">
                <a:tc>
                  <a:txBody>
                    <a:bodyPr/>
                    <a:lstStyle/>
                    <a:p>
                      <a:r>
                        <a:rPr lang="ru-RU" sz="4000" b="1" dirty="0" smtClean="0">
                          <a:latin typeface="Times New Roman" panose="02020603050405020304" pitchFamily="18" charset="0"/>
                          <a:cs typeface="Times New Roman" panose="02020603050405020304" pitchFamily="18" charset="0"/>
                        </a:rPr>
                        <a:t>Массачусетский технологический институт</a:t>
                      </a:r>
                    </a:p>
                  </a:txBody>
                  <a:tcPr/>
                </a:tc>
                <a:tc>
                  <a:txBody>
                    <a:bodyPr/>
                    <a:lstStyle/>
                    <a:p>
                      <a:r>
                        <a:rPr lang="ru-RU" sz="4000" dirty="0" smtClean="0">
                          <a:latin typeface="Times New Roman" panose="02020603050405020304" pitchFamily="18" charset="0"/>
                          <a:cs typeface="Times New Roman" panose="02020603050405020304" pitchFamily="18" charset="0"/>
                        </a:rPr>
                        <a:t>обучения по Интернет вещей со следующими разделами: архитектура </a:t>
                      </a:r>
                      <a:r>
                        <a:rPr lang="en-US" sz="4000" dirty="0" err="1" smtClean="0">
                          <a:latin typeface="Times New Roman" panose="02020603050405020304" pitchFamily="18" charset="0"/>
                          <a:cs typeface="Times New Roman" panose="02020603050405020304" pitchFamily="18" charset="0"/>
                        </a:rPr>
                        <a:t>IoT</a:t>
                      </a:r>
                      <a:r>
                        <a:rPr lang="ru-RU" sz="4000" dirty="0" smtClean="0">
                          <a:latin typeface="Times New Roman" panose="02020603050405020304" pitchFamily="18" charset="0"/>
                          <a:cs typeface="Times New Roman" panose="02020603050405020304" pitchFamily="18" charset="0"/>
                        </a:rPr>
                        <a:t>, обработка данных сенсоров, </a:t>
                      </a:r>
                      <a:r>
                        <a:rPr lang="en-US" sz="4000" dirty="0" smtClean="0">
                          <a:latin typeface="Times New Roman" panose="02020603050405020304" pitchFamily="18" charset="0"/>
                          <a:cs typeface="Times New Roman" panose="02020603050405020304" pitchFamily="18" charset="0"/>
                        </a:rPr>
                        <a:t>SLAM, </a:t>
                      </a:r>
                      <a:r>
                        <a:rPr lang="ru-RU" sz="4000" dirty="0" smtClean="0">
                          <a:latin typeface="Times New Roman" panose="02020603050405020304" pitchFamily="18" charset="0"/>
                          <a:cs typeface="Times New Roman" panose="02020603050405020304" pitchFamily="18" charset="0"/>
                        </a:rPr>
                        <a:t>автономные устройства (автомобили, роботы), стандарты </a:t>
                      </a:r>
                      <a:r>
                        <a:rPr lang="en-US" sz="4000" dirty="0" err="1" smtClean="0">
                          <a:latin typeface="Times New Roman" panose="02020603050405020304" pitchFamily="18" charset="0"/>
                          <a:cs typeface="Times New Roman" panose="02020603050405020304" pitchFamily="18" charset="0"/>
                        </a:rPr>
                        <a:t>IoT</a:t>
                      </a:r>
                      <a:r>
                        <a:rPr lang="ru-RU" sz="4000" dirty="0" smtClean="0">
                          <a:latin typeface="Times New Roman" panose="02020603050405020304" pitchFamily="18" charset="0"/>
                          <a:cs typeface="Times New Roman" panose="02020603050405020304" pitchFamily="18" charset="0"/>
                        </a:rPr>
                        <a:t>, носимые устройства, безопасность, </a:t>
                      </a:r>
                      <a:r>
                        <a:rPr lang="en-US" sz="4000" dirty="0" smtClean="0">
                          <a:latin typeface="Times New Roman" panose="02020603050405020304" pitchFamily="18" charset="0"/>
                          <a:cs typeface="Times New Roman" panose="02020603050405020304" pitchFamily="18" charset="0"/>
                        </a:rPr>
                        <a:t>Web of Things</a:t>
                      </a:r>
                      <a:r>
                        <a:rPr lang="ru-RU" sz="4000" dirty="0" smtClean="0">
                          <a:latin typeface="Times New Roman" panose="02020603050405020304" pitchFamily="18" charset="0"/>
                          <a:cs typeface="Times New Roman" panose="02020603050405020304" pitchFamily="18" charset="0"/>
                        </a:rPr>
                        <a:t>, беспроводные протоколы, хранение и анализ данных, человеко-машинные интерфейсы</a:t>
                      </a:r>
                      <a:r>
                        <a:rPr lang="en-US" sz="4000" dirty="0" smtClean="0">
                          <a:latin typeface="Times New Roman" panose="02020603050405020304" pitchFamily="18" charset="0"/>
                          <a:cs typeface="Times New Roman" panose="02020603050405020304" pitchFamily="18" charset="0"/>
                        </a:rPr>
                        <a:t>.</a:t>
                      </a:r>
                      <a:endParaRPr lang="ru-RU" sz="4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48762953"/>
                  </a:ext>
                </a:extLst>
              </a:tr>
              <a:tr h="1037631">
                <a:tc>
                  <a:txBody>
                    <a:bodyPr/>
                    <a:lstStyle/>
                    <a:p>
                      <a:pPr marL="0" marR="0" indent="0" algn="l" defTabSz="1234440" rtl="0" eaLnBrk="1" fontAlgn="auto" latinLnBrk="0" hangingPunct="1">
                        <a:lnSpc>
                          <a:spcPct val="100000"/>
                        </a:lnSpc>
                        <a:spcBef>
                          <a:spcPts val="0"/>
                        </a:spcBef>
                        <a:spcAft>
                          <a:spcPts val="0"/>
                        </a:spcAft>
                        <a:buClrTx/>
                        <a:buSzTx/>
                        <a:buFontTx/>
                        <a:buNone/>
                        <a:tabLst/>
                        <a:defRPr/>
                      </a:pPr>
                      <a:r>
                        <a:rPr lang="ru-RU" sz="4000" b="1" dirty="0" smtClean="0">
                          <a:latin typeface="Times New Roman" panose="02020603050405020304" pitchFamily="18" charset="0"/>
                          <a:cs typeface="Times New Roman" panose="02020603050405020304" pitchFamily="18" charset="0"/>
                        </a:rPr>
                        <a:t>Королевский</a:t>
                      </a:r>
                      <a:r>
                        <a:rPr lang="ru-RU" sz="4000" b="1" baseline="0" dirty="0" smtClean="0">
                          <a:latin typeface="Times New Roman" panose="02020603050405020304" pitchFamily="18" charset="0"/>
                          <a:cs typeface="Times New Roman" panose="02020603050405020304" pitchFamily="18" charset="0"/>
                        </a:rPr>
                        <a:t> колледж Лондона</a:t>
                      </a:r>
                      <a:endParaRPr lang="ru-RU" sz="4000" b="1" dirty="0" smtClean="0">
                        <a:latin typeface="Times New Roman" panose="02020603050405020304" pitchFamily="18" charset="0"/>
                        <a:cs typeface="Times New Roman" panose="02020603050405020304" pitchFamily="18" charset="0"/>
                      </a:endParaRPr>
                    </a:p>
                  </a:txBody>
                  <a:tcPr/>
                </a:tc>
                <a:tc>
                  <a:txBody>
                    <a:bodyPr/>
                    <a:lstStyle/>
                    <a:p>
                      <a:r>
                        <a:rPr lang="ru-RU" sz="4000" dirty="0" smtClean="0">
                          <a:latin typeface="Times New Roman" panose="02020603050405020304" pitchFamily="18" charset="0"/>
                          <a:cs typeface="Times New Roman" panose="02020603050405020304" pitchFamily="18" charset="0"/>
                        </a:rPr>
                        <a:t>практические курсы по Интернет</a:t>
                      </a:r>
                      <a:r>
                        <a:rPr lang="ru-RU" sz="4000" baseline="0" dirty="0" smtClean="0">
                          <a:latin typeface="Times New Roman" panose="02020603050405020304" pitchFamily="18" charset="0"/>
                          <a:cs typeface="Times New Roman" panose="02020603050405020304" pitchFamily="18" charset="0"/>
                        </a:rPr>
                        <a:t> вещей</a:t>
                      </a:r>
                      <a:endParaRPr lang="ru-RU" sz="4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5885265"/>
                  </a:ext>
                </a:extLst>
              </a:tr>
              <a:tr h="1037631">
                <a:tc>
                  <a:txBody>
                    <a:bodyPr/>
                    <a:lstStyle/>
                    <a:p>
                      <a:r>
                        <a:rPr lang="ru-RU" sz="4000" b="1" dirty="0" smtClean="0">
                          <a:latin typeface="Times New Roman" panose="02020603050405020304" pitchFamily="18" charset="0"/>
                          <a:cs typeface="Times New Roman" panose="02020603050405020304" pitchFamily="18" charset="0"/>
                        </a:rPr>
                        <a:t>Университет Вашингтона</a:t>
                      </a:r>
                      <a:endParaRPr lang="ru-RU" sz="4000" b="1" dirty="0">
                        <a:latin typeface="Times New Roman" panose="02020603050405020304" pitchFamily="18" charset="0"/>
                        <a:cs typeface="Times New Roman" panose="02020603050405020304" pitchFamily="18" charset="0"/>
                      </a:endParaRPr>
                    </a:p>
                  </a:txBody>
                  <a:tcPr/>
                </a:tc>
                <a:tc>
                  <a:txBody>
                    <a:bodyPr/>
                    <a:lstStyle/>
                    <a:p>
                      <a:r>
                        <a:rPr lang="ru-RU" sz="4000" dirty="0" smtClean="0">
                          <a:latin typeface="Times New Roman" panose="02020603050405020304" pitchFamily="18" charset="0"/>
                          <a:cs typeface="Times New Roman" panose="02020603050405020304" pitchFamily="18" charset="0"/>
                        </a:rPr>
                        <a:t>практические курсы по Интернет</a:t>
                      </a:r>
                      <a:r>
                        <a:rPr lang="ru-RU" sz="4000" baseline="0" dirty="0" smtClean="0">
                          <a:latin typeface="Times New Roman" panose="02020603050405020304" pitchFamily="18" charset="0"/>
                          <a:cs typeface="Times New Roman" panose="02020603050405020304" pitchFamily="18" charset="0"/>
                        </a:rPr>
                        <a:t> вещей</a:t>
                      </a:r>
                      <a:endParaRPr lang="ru-RU" sz="4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15395050"/>
                  </a:ext>
                </a:extLst>
              </a:tr>
              <a:tr h="1037631">
                <a:tc>
                  <a:txBody>
                    <a:bodyPr/>
                    <a:lstStyle/>
                    <a:p>
                      <a:r>
                        <a:rPr lang="en-US" sz="4000" b="1" dirty="0" smtClean="0">
                          <a:latin typeface="Times New Roman" panose="02020603050405020304" pitchFamily="18" charset="0"/>
                          <a:cs typeface="Times New Roman" panose="02020603050405020304" pitchFamily="18" charset="0"/>
                        </a:rPr>
                        <a:t>HP </a:t>
                      </a:r>
                      <a:r>
                        <a:rPr lang="ru-RU" sz="4000" b="1" dirty="0" smtClean="0">
                          <a:latin typeface="Times New Roman" panose="02020603050405020304" pitchFamily="18" charset="0"/>
                          <a:cs typeface="Times New Roman" panose="02020603050405020304" pitchFamily="18" charset="0"/>
                        </a:rPr>
                        <a:t>и</a:t>
                      </a:r>
                      <a:r>
                        <a:rPr lang="en-US" sz="4000" b="1" dirty="0" smtClean="0">
                          <a:latin typeface="Times New Roman" panose="02020603050405020304" pitchFamily="18" charset="0"/>
                          <a:cs typeface="Times New Roman" panose="02020603050405020304" pitchFamily="18" charset="0"/>
                        </a:rPr>
                        <a:t> Intel </a:t>
                      </a:r>
                      <a:endParaRPr lang="ru-RU" sz="4000" b="1" dirty="0">
                        <a:latin typeface="Times New Roman" panose="02020603050405020304" pitchFamily="18" charset="0"/>
                        <a:cs typeface="Times New Roman" panose="02020603050405020304" pitchFamily="18" charset="0"/>
                      </a:endParaRPr>
                    </a:p>
                  </a:txBody>
                  <a:tcPr/>
                </a:tc>
                <a:tc>
                  <a:txBody>
                    <a:bodyPr/>
                    <a:lstStyle/>
                    <a:p>
                      <a:pPr marL="0" marR="0" indent="0" algn="l" defTabSz="1234440" rtl="0" eaLnBrk="1" fontAlgn="auto" latinLnBrk="0" hangingPunct="1">
                        <a:lnSpc>
                          <a:spcPct val="100000"/>
                        </a:lnSpc>
                        <a:spcBef>
                          <a:spcPts val="0"/>
                        </a:spcBef>
                        <a:spcAft>
                          <a:spcPts val="0"/>
                        </a:spcAft>
                        <a:buClrTx/>
                        <a:buSzTx/>
                        <a:buFontTx/>
                        <a:buNone/>
                        <a:tabLst/>
                        <a:defRPr/>
                      </a:pPr>
                      <a:r>
                        <a:rPr lang="ru-RU" sz="4000" dirty="0" smtClean="0">
                          <a:latin typeface="Times New Roman" panose="02020603050405020304" pitchFamily="18" charset="0"/>
                          <a:cs typeface="Times New Roman" panose="02020603050405020304" pitchFamily="18" charset="0"/>
                        </a:rPr>
                        <a:t>курсы по </a:t>
                      </a:r>
                      <a:r>
                        <a:rPr lang="en-US" sz="4000" dirty="0" err="1" smtClean="0">
                          <a:latin typeface="Times New Roman" panose="02020603050405020304" pitchFamily="18" charset="0"/>
                          <a:cs typeface="Times New Roman" panose="02020603050405020304" pitchFamily="18" charset="0"/>
                        </a:rPr>
                        <a:t>IoT</a:t>
                      </a:r>
                      <a:r>
                        <a:rPr lang="ru-RU" sz="4000" dirty="0" smtClean="0">
                          <a:latin typeface="Times New Roman" panose="02020603050405020304" pitchFamily="18" charset="0"/>
                          <a:cs typeface="Times New Roman" panose="02020603050405020304" pitchFamily="18" charset="0"/>
                        </a:rPr>
                        <a:t>, в которых рассмотрены </a:t>
                      </a:r>
                      <a:r>
                        <a:rPr lang="en-US" sz="4000" dirty="0" smtClean="0">
                          <a:latin typeface="Times New Roman" panose="02020603050405020304" pitchFamily="18" charset="0"/>
                          <a:cs typeface="Times New Roman" panose="02020603050405020304" pitchFamily="18" charset="0"/>
                        </a:rPr>
                        <a:t>Smart Cities, Smart Home, Smart Health </a:t>
                      </a:r>
                      <a:r>
                        <a:rPr lang="ru-RU" sz="4000" dirty="0" smtClean="0">
                          <a:latin typeface="Times New Roman" panose="02020603050405020304" pitchFamily="18" charset="0"/>
                          <a:cs typeface="Times New Roman" panose="02020603050405020304" pitchFamily="18" charset="0"/>
                        </a:rPr>
                        <a:t>и </a:t>
                      </a:r>
                      <a:r>
                        <a:rPr lang="ru-RU" sz="4000" dirty="0" err="1" smtClean="0">
                          <a:latin typeface="Times New Roman" panose="02020603050405020304" pitchFamily="18" charset="0"/>
                          <a:cs typeface="Times New Roman" panose="02020603050405020304" pitchFamily="18" charset="0"/>
                        </a:rPr>
                        <a:t>др</a:t>
                      </a:r>
                      <a:endParaRPr lang="ru-RU" sz="4000" dirty="0" smtClean="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7708001"/>
                  </a:ext>
                </a:extLst>
              </a:tr>
            </a:tbl>
          </a:graphicData>
        </a:graphic>
      </p:graphicFrame>
    </p:spTree>
    <p:extLst>
      <p:ext uri="{BB962C8B-B14F-4D97-AF65-F5344CB8AC3E}">
        <p14:creationId xmlns:p14="http://schemas.microsoft.com/office/powerpoint/2010/main" val="1213662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260169" y="1440260"/>
            <a:ext cx="22682835" cy="3744416"/>
          </a:xfrm>
        </p:spPr>
        <p:txBody>
          <a:bodyPr/>
          <a:lstStyle/>
          <a:p>
            <a:pPr marL="0" indent="800100" algn="just">
              <a:buNone/>
            </a:pPr>
            <a:r>
              <a:rPr lang="ru-RU" dirty="0" smtClean="0">
                <a:latin typeface="Times New Roman" panose="02020603050405020304" pitchFamily="18" charset="0"/>
                <a:cs typeface="Times New Roman" panose="02020603050405020304" pitchFamily="18" charset="0"/>
              </a:rPr>
              <a:t>Необходимо </a:t>
            </a:r>
            <a:r>
              <a:rPr lang="ru-RU" dirty="0">
                <a:latin typeface="Times New Roman" panose="02020603050405020304" pitchFamily="18" charset="0"/>
                <a:cs typeface="Times New Roman" panose="02020603050405020304" pitchFamily="18" charset="0"/>
              </a:rPr>
              <a:t>отметить, что развитие </a:t>
            </a:r>
            <a:r>
              <a:rPr lang="en-US" dirty="0" err="1">
                <a:latin typeface="Times New Roman" panose="02020603050405020304" pitchFamily="18" charset="0"/>
                <a:cs typeface="Times New Roman" panose="02020603050405020304" pitchFamily="18" charset="0"/>
              </a:rPr>
              <a:t>IoT</a:t>
            </a:r>
            <a:r>
              <a:rPr lang="ru-RU" dirty="0">
                <a:latin typeface="Times New Roman" panose="02020603050405020304" pitchFamily="18" charset="0"/>
                <a:cs typeface="Times New Roman" panose="02020603050405020304" pitchFamily="18" charset="0"/>
              </a:rPr>
              <a:t> должен предусмотреть решение следующих проблем,  объявленных </a:t>
            </a:r>
            <a:r>
              <a:rPr lang="en-US" dirty="0">
                <a:latin typeface="Times New Roman" panose="02020603050405020304" pitchFamily="18" charset="0"/>
                <a:cs typeface="Times New Roman" panose="02020603050405020304" pitchFamily="18" charset="0"/>
              </a:rPr>
              <a:t>ITU </a:t>
            </a:r>
            <a:r>
              <a:rPr lang="ru-RU" dirty="0">
                <a:latin typeface="Times New Roman" panose="02020603050405020304" pitchFamily="18" charset="0"/>
                <a:cs typeface="Times New Roman" panose="02020603050405020304" pitchFamily="18" charset="0"/>
              </a:rPr>
              <a:t>в 2010 году на Всемирной конференции развития телекоммуникации в г. Хайдарабаде (Индия):</a:t>
            </a:r>
          </a:p>
        </p:txBody>
      </p:sp>
      <p:sp>
        <p:nvSpPr>
          <p:cNvPr id="4" name="Номер слайда 3"/>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14</a:t>
            </a:fld>
            <a:endParaRPr lang="ru-RU" sz="2400">
              <a:solidFill>
                <a:schemeClr val="tx1"/>
              </a:solidFill>
              <a:latin typeface="Times New Roman" panose="02020603050405020304" pitchFamily="18" charset="0"/>
              <a:cs typeface="Times New Roman" panose="02020603050405020304" pitchFamily="18" charset="0"/>
            </a:endParaRPr>
          </a:p>
        </p:txBody>
      </p:sp>
      <p:graphicFrame>
        <p:nvGraphicFramePr>
          <p:cNvPr id="2" name="Схема 1"/>
          <p:cNvGraphicFramePr/>
          <p:nvPr>
            <p:extLst>
              <p:ext uri="{D42A27DB-BD31-4B8C-83A1-F6EECF244321}">
                <p14:modId xmlns:p14="http://schemas.microsoft.com/office/powerpoint/2010/main" val="86466601"/>
              </p:ext>
            </p:extLst>
          </p:nvPr>
        </p:nvGraphicFramePr>
        <p:xfrm>
          <a:off x="2448447" y="4248572"/>
          <a:ext cx="20954328" cy="81209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6114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p:txBody>
          <a:bodyPr>
            <a:normAutofit fontScale="92500"/>
          </a:bodyPr>
          <a:lstStyle/>
          <a:p>
            <a:pPr marL="0" indent="714375" algn="just">
              <a:buNone/>
            </a:pPr>
            <a:r>
              <a:rPr lang="ru-RU" dirty="0" smtClean="0">
                <a:latin typeface="Times New Roman" panose="02020603050405020304" pitchFamily="18" charset="0"/>
                <a:cs typeface="Times New Roman" panose="02020603050405020304" pitchFamily="18" charset="0"/>
              </a:rPr>
              <a:t>Вещи </a:t>
            </a:r>
            <a:r>
              <a:rPr lang="ru-RU" dirty="0">
                <a:latin typeface="Times New Roman" panose="02020603050405020304" pitchFamily="18" charset="0"/>
                <a:cs typeface="Times New Roman" panose="02020603050405020304" pitchFamily="18" charset="0"/>
              </a:rPr>
              <a:t>определяются Сектором стандартизации телекоммуникаций МСЭ (</a:t>
            </a:r>
            <a:r>
              <a:rPr lang="ru-RU" dirty="0" smtClean="0">
                <a:latin typeface="Times New Roman" panose="02020603050405020304" pitchFamily="18" charset="0"/>
                <a:cs typeface="Times New Roman" panose="02020603050405020304" pitchFamily="18" charset="0"/>
              </a:rPr>
              <a:t>МСЭ-Т</a:t>
            </a:r>
            <a:r>
              <a:rPr lang="ru-RU" dirty="0">
                <a:latin typeface="Times New Roman" panose="02020603050405020304" pitchFamily="18" charset="0"/>
                <a:cs typeface="Times New Roman" panose="02020603050405020304" pitchFamily="18" charset="0"/>
              </a:rPr>
              <a:t>) в концепции </a:t>
            </a:r>
            <a:r>
              <a:rPr lang="ru-RU" dirty="0" smtClean="0">
                <a:latin typeface="Times New Roman" panose="02020603050405020304" pitchFamily="18" charset="0"/>
                <a:cs typeface="Times New Roman" panose="02020603050405020304" pitchFamily="18" charset="0"/>
              </a:rPr>
              <a:t>Интернет вещей </a:t>
            </a:r>
            <a:r>
              <a:rPr lang="ru-RU" dirty="0">
                <a:latin typeface="Times New Roman" panose="02020603050405020304" pitchFamily="18" charset="0"/>
                <a:cs typeface="Times New Roman" panose="02020603050405020304" pitchFamily="18" charset="0"/>
              </a:rPr>
              <a:t>как </a:t>
            </a:r>
            <a:r>
              <a:rPr lang="ru-RU" dirty="0" smtClean="0">
                <a:latin typeface="Times New Roman" panose="02020603050405020304" pitchFamily="18" charset="0"/>
                <a:cs typeface="Times New Roman" panose="02020603050405020304" pitchFamily="18" charset="0"/>
              </a:rPr>
              <a:t>«объекты </a:t>
            </a:r>
            <a:r>
              <a:rPr lang="ru-RU" dirty="0">
                <a:latin typeface="Times New Roman" panose="02020603050405020304" pitchFamily="18" charset="0"/>
                <a:cs typeface="Times New Roman" panose="02020603050405020304" pitchFamily="18" charset="0"/>
              </a:rPr>
              <a:t>физического мира (физические вещи) или информационного мира (виртуальные вещи), которые можно идентифицировать и интегрировать в сети </a:t>
            </a:r>
            <a:r>
              <a:rPr lang="ru-RU" dirty="0" smtClean="0">
                <a:latin typeface="Times New Roman" panose="02020603050405020304" pitchFamily="18" charset="0"/>
                <a:cs typeface="Times New Roman" panose="02020603050405020304" pitchFamily="18" charset="0"/>
              </a:rPr>
              <a:t>связи». </a:t>
            </a:r>
            <a:r>
              <a:rPr lang="ru-RU" dirty="0">
                <a:latin typeface="Times New Roman" panose="02020603050405020304" pitchFamily="18" charset="0"/>
                <a:cs typeface="Times New Roman" panose="02020603050405020304" pitchFamily="18" charset="0"/>
              </a:rPr>
              <a:t>Это определение с учетом виртуальных вещей и позволяет говорить о триллионных сетях. Отметим также, что идентификация и интеграция такого громадного числа терминалов в сеть возможна только при </a:t>
            </a:r>
            <a:r>
              <a:rPr lang="ru-RU" dirty="0" smtClean="0">
                <a:latin typeface="Times New Roman" panose="02020603050405020304" pitchFamily="18" charset="0"/>
                <a:cs typeface="Times New Roman" panose="02020603050405020304" pitchFamily="18" charset="0"/>
              </a:rPr>
              <a:t>разработке новой концепции умных всепроникающих сетей на базе системно-сетевых разработок по всепроникающим беспроводным сенсорным сетям и </a:t>
            </a:r>
            <a:r>
              <a:rPr lang="en-US" dirty="0" err="1" smtClean="0">
                <a:latin typeface="Times New Roman" panose="02020603050405020304" pitchFamily="18" charset="0"/>
                <a:cs typeface="Times New Roman" panose="02020603050405020304" pitchFamily="18" charset="0"/>
              </a:rPr>
              <a:t>IoT</a:t>
            </a:r>
            <a:r>
              <a:rPr lang="ru-RU" dirty="0" smtClean="0">
                <a:latin typeface="Times New Roman" panose="02020603050405020304" pitchFamily="18" charset="0"/>
                <a:cs typeface="Times New Roman" panose="02020603050405020304" pitchFamily="18" charset="0"/>
              </a:rPr>
              <a:t>. Развитие беспроводного широкополосного доступа открывает более далекие горизонты.</a:t>
            </a:r>
            <a:endParaRPr lang="ru-RU" dirty="0">
              <a:latin typeface="Times New Roman" panose="02020603050405020304" pitchFamily="18" charset="0"/>
              <a:cs typeface="Times New Roman" panose="02020603050405020304" pitchFamily="18" charset="0"/>
            </a:endParaRPr>
          </a:p>
          <a:p>
            <a:pPr marL="0" indent="714375" algn="just">
              <a:buNone/>
            </a:pPr>
            <a:r>
              <a:rPr lang="ru-RU" sz="4400" dirty="0">
                <a:latin typeface="Times New Roman" panose="02020603050405020304" pitchFamily="18" charset="0"/>
                <a:cs typeface="Times New Roman" panose="02020603050405020304" pitchFamily="18" charset="0"/>
              </a:rPr>
              <a:t>Международный исследовательский беспроводный Форум</a:t>
            </a:r>
            <a:r>
              <a:rPr lang="en-US" sz="4400" dirty="0">
                <a:latin typeface="Times New Roman" panose="02020603050405020304" pitchFamily="18" charset="0"/>
                <a:cs typeface="Times New Roman" panose="02020603050405020304" pitchFamily="18" charset="0"/>
              </a:rPr>
              <a:t> </a:t>
            </a:r>
            <a:r>
              <a:rPr lang="ru-RU" sz="4400" dirty="0">
                <a:latin typeface="Times New Roman" panose="02020603050405020304" pitchFamily="18" charset="0"/>
                <a:cs typeface="Times New Roman" panose="02020603050405020304" pitchFamily="18" charset="0"/>
              </a:rPr>
              <a:t>оценивает число вещей в сети в 7 трлн единиц к 2017-2020 г. В то же время в предельное значение числа</a:t>
            </a:r>
            <a:r>
              <a:rPr lang="en-US" sz="4400" dirty="0">
                <a:latin typeface="Times New Roman" panose="02020603050405020304" pitchFamily="18" charset="0"/>
                <a:cs typeface="Times New Roman" panose="02020603050405020304" pitchFamily="18" charset="0"/>
              </a:rPr>
              <a:t> </a:t>
            </a:r>
            <a:r>
              <a:rPr lang="ru-RU" sz="4400" dirty="0">
                <a:latin typeface="Times New Roman" panose="02020603050405020304" pitchFamily="18" charset="0"/>
                <a:cs typeface="Times New Roman" panose="02020603050405020304" pitchFamily="18" charset="0"/>
              </a:rPr>
              <a:t>вещей в сетях связи оценивается как 3000-5000 единиц в</a:t>
            </a:r>
            <a:r>
              <a:rPr lang="en-US" sz="4400" dirty="0">
                <a:latin typeface="Times New Roman" panose="02020603050405020304" pitchFamily="18" charset="0"/>
                <a:cs typeface="Times New Roman" panose="02020603050405020304" pitchFamily="18" charset="0"/>
              </a:rPr>
              <a:t> </a:t>
            </a:r>
            <a:r>
              <a:rPr lang="ru-RU" sz="4400" dirty="0">
                <a:latin typeface="Times New Roman" panose="02020603050405020304" pitchFamily="18" charset="0"/>
                <a:cs typeface="Times New Roman" panose="02020603050405020304" pitchFamily="18" charset="0"/>
              </a:rPr>
              <a:t>расчете на одного человека, что позволяет говорить о 50</a:t>
            </a:r>
            <a:r>
              <a:rPr lang="en-US" sz="4400" dirty="0">
                <a:latin typeface="Times New Roman" panose="02020603050405020304" pitchFamily="18" charset="0"/>
                <a:cs typeface="Times New Roman" panose="02020603050405020304" pitchFamily="18" charset="0"/>
              </a:rPr>
              <a:t> </a:t>
            </a:r>
            <a:r>
              <a:rPr lang="ru-RU" sz="4400" dirty="0">
                <a:latin typeface="Times New Roman" panose="02020603050405020304" pitchFamily="18" charset="0"/>
                <a:cs typeface="Times New Roman" panose="02020603050405020304" pitchFamily="18" charset="0"/>
              </a:rPr>
              <a:t>трлн вещей в сети. С учетом принятой аппроксимации процессов развития телекоммуникаций логистической кривой и оценки периода устойчивого развития новых технологий на примерах широкополосного доступа и сетей </a:t>
            </a:r>
            <a:r>
              <a:rPr lang="ru-RU" sz="4400" dirty="0" smtClean="0">
                <a:latin typeface="Times New Roman" panose="02020603050405020304" pitchFamily="18" charset="0"/>
                <a:cs typeface="Times New Roman" panose="02020603050405020304" pitchFamily="18" charset="0"/>
              </a:rPr>
              <a:t>4</a:t>
            </a:r>
            <a:r>
              <a:rPr lang="en-US" sz="4400" dirty="0" smtClean="0">
                <a:latin typeface="Times New Roman" panose="02020603050405020304" pitchFamily="18" charset="0"/>
                <a:cs typeface="Times New Roman" panose="02020603050405020304" pitchFamily="18" charset="0"/>
              </a:rPr>
              <a:t>G</a:t>
            </a:r>
            <a:r>
              <a:rPr lang="ru-RU" sz="4400" dirty="0">
                <a:latin typeface="Times New Roman" panose="02020603050405020304" pitchFamily="18" charset="0"/>
                <a:cs typeface="Times New Roman" panose="02020603050405020304" pitchFamily="18" charset="0"/>
              </a:rPr>
              <a:t>, можно спрогнозировать 10-летний цикл устойчивого развития Интернет вещей на период с 2020 по 2030 гг</a:t>
            </a:r>
            <a:r>
              <a:rPr lang="ru-RU" sz="4400" dirty="0" smtClean="0">
                <a:latin typeface="Times New Roman" panose="02020603050405020304" pitchFamily="18" charset="0"/>
                <a:cs typeface="Times New Roman" panose="02020603050405020304" pitchFamily="18" charset="0"/>
              </a:rPr>
              <a:t>.</a:t>
            </a:r>
            <a:endParaRPr lang="ru-RU" sz="4400" dirty="0">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15</a:t>
            </a:fld>
            <a:endParaRPr lang="ru-RU" sz="2400">
              <a:solidFill>
                <a:schemeClr val="tx1"/>
              </a:solidFill>
              <a:latin typeface="Times New Roman" panose="02020603050405020304" pitchFamily="18" charset="0"/>
              <a:cs typeface="Times New Roman" panose="02020603050405020304" pitchFamily="18" charset="0"/>
            </a:endParaRPr>
          </a:p>
        </p:txBody>
      </p:sp>
      <p:pic>
        <p:nvPicPr>
          <p:cNvPr id="5" name="Рисунок 4"/>
          <p:cNvPicPr/>
          <p:nvPr/>
        </p:nvPicPr>
        <p:blipFill>
          <a:blip r:embed="rId3" cstate="print"/>
          <a:srcRect l="11111" t="10943" r="12903" b="7547"/>
          <a:stretch>
            <a:fillRect/>
          </a:stretch>
        </p:blipFill>
        <p:spPr bwMode="auto">
          <a:xfrm>
            <a:off x="2160415" y="1056167"/>
            <a:ext cx="2520280" cy="2304256"/>
          </a:xfrm>
          <a:prstGeom prst="rect">
            <a:avLst/>
          </a:prstGeom>
          <a:noFill/>
          <a:ln w="9525">
            <a:noFill/>
            <a:miter lim="800000"/>
            <a:headEnd/>
            <a:tailEnd/>
          </a:ln>
        </p:spPr>
      </p:pic>
    </p:spTree>
    <p:extLst>
      <p:ext uri="{BB962C8B-B14F-4D97-AF65-F5344CB8AC3E}">
        <p14:creationId xmlns:p14="http://schemas.microsoft.com/office/powerpoint/2010/main" val="5004208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265552" y="1546786"/>
            <a:ext cx="22682835" cy="3960440"/>
          </a:xfrm>
        </p:spPr>
        <p:txBody>
          <a:bodyPr>
            <a:normAutofit/>
          </a:bodyPr>
          <a:lstStyle/>
          <a:p>
            <a:pPr marL="0" indent="800100" algn="just">
              <a:buNone/>
            </a:pPr>
            <a:r>
              <a:rPr lang="ru-RU" b="1" dirty="0">
                <a:latin typeface="Times New Roman" panose="02020603050405020304" pitchFamily="18" charset="0"/>
                <a:cs typeface="Times New Roman" panose="02020603050405020304" pitchFamily="18" charset="0"/>
              </a:rPr>
              <a:t>«Интернет вещей» </a:t>
            </a:r>
            <a:r>
              <a:rPr lang="ru-RU" dirty="0">
                <a:latin typeface="Times New Roman" panose="02020603050405020304" pitchFamily="18" charset="0"/>
                <a:cs typeface="Times New Roman" panose="02020603050405020304" pitchFamily="18" charset="0"/>
              </a:rPr>
              <a:t>открывает большие возможности для </a:t>
            </a:r>
            <a:r>
              <a:rPr lang="ru-RU" dirty="0" smtClean="0">
                <a:latin typeface="Times New Roman" panose="02020603050405020304" pitchFamily="18" charset="0"/>
                <a:cs typeface="Times New Roman" panose="02020603050405020304" pitchFamily="18" charset="0"/>
              </a:rPr>
              <a:t>секторов экономики страны: </a:t>
            </a:r>
            <a:r>
              <a:rPr lang="ru-RU" dirty="0">
                <a:latin typeface="Times New Roman" panose="02020603050405020304" pitchFamily="18" charset="0"/>
                <a:cs typeface="Times New Roman" panose="02020603050405020304" pitchFamily="18" charset="0"/>
              </a:rPr>
              <a:t>повышение </a:t>
            </a:r>
            <a:r>
              <a:rPr lang="ru-RU" dirty="0" smtClean="0">
                <a:latin typeface="Times New Roman" panose="02020603050405020304" pitchFamily="18" charset="0"/>
                <a:cs typeface="Times New Roman" panose="02020603050405020304" pitchFamily="18" charset="0"/>
              </a:rPr>
              <a:t>эффективности, снижение </a:t>
            </a:r>
            <a:r>
              <a:rPr lang="ru-RU" dirty="0">
                <a:latin typeface="Times New Roman" panose="02020603050405020304" pitchFamily="18" charset="0"/>
                <a:cs typeface="Times New Roman" panose="02020603050405020304" pitchFamily="18" charset="0"/>
              </a:rPr>
              <a:t>затрат, снижение рисков, повышение надежности активов, рост доходов. Однако </a:t>
            </a:r>
            <a:r>
              <a:rPr lang="ru-RU" dirty="0" smtClean="0">
                <a:latin typeface="Times New Roman" panose="02020603050405020304" pitchFamily="18" charset="0"/>
                <a:cs typeface="Times New Roman" panose="02020603050405020304" pitchFamily="18" charset="0"/>
              </a:rPr>
              <a:t>внедрение технологий </a:t>
            </a:r>
            <a:r>
              <a:rPr lang="ru-RU" dirty="0" err="1">
                <a:latin typeface="Times New Roman" panose="02020603050405020304" pitchFamily="18" charset="0"/>
                <a:cs typeface="Times New Roman" panose="02020603050405020304" pitchFamily="18" charset="0"/>
              </a:rPr>
              <a:t>IoT</a:t>
            </a:r>
            <a:r>
              <a:rPr lang="ru-RU" dirty="0">
                <a:latin typeface="Times New Roman" panose="02020603050405020304" pitchFamily="18" charset="0"/>
                <a:cs typeface="Times New Roman" panose="02020603050405020304" pitchFamily="18" charset="0"/>
              </a:rPr>
              <a:t> – сложный процесс, который требует наличия </a:t>
            </a:r>
            <a:r>
              <a:rPr lang="ru-RU" dirty="0" smtClean="0">
                <a:latin typeface="Times New Roman" panose="02020603050405020304" pitchFamily="18" charset="0"/>
                <a:cs typeface="Times New Roman" panose="02020603050405020304" pitchFamily="18" charset="0"/>
              </a:rPr>
              <a:t>государственной стратегии</a:t>
            </a:r>
            <a:r>
              <a:rPr lang="ru-RU" dirty="0">
                <a:latin typeface="Times New Roman" panose="02020603050405020304" pitchFamily="18" charset="0"/>
                <a:cs typeface="Times New Roman" panose="02020603050405020304" pitchFamily="18" charset="0"/>
              </a:rPr>
              <a:t>, плана </a:t>
            </a:r>
            <a:r>
              <a:rPr lang="ru-RU" dirty="0" smtClean="0">
                <a:latin typeface="Times New Roman" panose="02020603050405020304" pitchFamily="18" charset="0"/>
                <a:cs typeface="Times New Roman" panose="02020603050405020304" pitchFamily="18" charset="0"/>
              </a:rPr>
              <a:t>внедрения, всесторонней </a:t>
            </a:r>
            <a:r>
              <a:rPr lang="ru-RU" dirty="0">
                <a:latin typeface="Times New Roman" panose="02020603050405020304" pitchFamily="18" charset="0"/>
                <a:cs typeface="Times New Roman" panose="02020603050405020304" pitchFamily="18" charset="0"/>
              </a:rPr>
              <a:t>оценки возможных рисков и </a:t>
            </a:r>
            <a:r>
              <a:rPr lang="ru-RU" dirty="0" smtClean="0">
                <a:latin typeface="Times New Roman" panose="02020603050405020304" pitchFamily="18" charset="0"/>
                <a:cs typeface="Times New Roman" panose="02020603050405020304" pitchFamily="18" charset="0"/>
              </a:rPr>
              <a:t>выгод.</a:t>
            </a:r>
          </a:p>
        </p:txBody>
      </p:sp>
      <p:sp>
        <p:nvSpPr>
          <p:cNvPr id="4" name="Номер слайда 3"/>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2</a:t>
            </a:fld>
            <a:endParaRPr lang="ru-RU" sz="2400">
              <a:solidFill>
                <a:schemeClr val="tx1"/>
              </a:solidFill>
              <a:latin typeface="Times New Roman" panose="02020603050405020304" pitchFamily="18" charset="0"/>
              <a:cs typeface="Times New Roman" panose="02020603050405020304" pitchFamily="18" charset="0"/>
            </a:endParaRPr>
          </a:p>
        </p:txBody>
      </p:sp>
      <p:pic>
        <p:nvPicPr>
          <p:cNvPr id="5" name="Picture 2" descr="Image result for internet of thing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01375" y="5039494"/>
            <a:ext cx="13721293" cy="7214749"/>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1248081" y="6192788"/>
            <a:ext cx="9247792" cy="2077492"/>
          </a:xfrm>
          <a:prstGeom prst="rect">
            <a:avLst/>
          </a:prstGeom>
        </p:spPr>
        <p:txBody>
          <a:bodyPr wrap="square">
            <a:spAutoFit/>
          </a:bodyPr>
          <a:lstStyle/>
          <a:p>
            <a:pPr indent="714375" algn="just"/>
            <a:r>
              <a:rPr lang="ru-RU" sz="4300" dirty="0" smtClean="0">
                <a:latin typeface="Times New Roman" panose="02020603050405020304" pitchFamily="18" charset="0"/>
                <a:cs typeface="Times New Roman" panose="02020603050405020304" pitchFamily="18" charset="0"/>
              </a:rPr>
              <a:t>Известно, что решение этих задач требует высококвалифицированного кадрового потенциала в области </a:t>
            </a:r>
            <a:r>
              <a:rPr lang="en-US" sz="4300" dirty="0" err="1" smtClean="0">
                <a:latin typeface="Times New Roman" panose="02020603050405020304" pitchFamily="18" charset="0"/>
                <a:cs typeface="Times New Roman" panose="02020603050405020304" pitchFamily="18" charset="0"/>
              </a:rPr>
              <a:t>IoT</a:t>
            </a:r>
            <a:r>
              <a:rPr lang="ru-RU" sz="4300" dirty="0" smtClean="0">
                <a:latin typeface="Times New Roman" panose="02020603050405020304" pitchFamily="18" charset="0"/>
                <a:cs typeface="Times New Roman" panose="02020603050405020304" pitchFamily="18" charset="0"/>
              </a:rPr>
              <a:t>.</a:t>
            </a:r>
            <a:endParaRPr lang="ru-RU" sz="43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47122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864271" y="2952428"/>
            <a:ext cx="7848872" cy="9504522"/>
          </a:xfrm>
        </p:spPr>
        <p:txBody>
          <a:bodyPr/>
          <a:lstStyle/>
          <a:p>
            <a:pPr marL="0" indent="0">
              <a:buNone/>
            </a:pPr>
            <a:r>
              <a:rPr lang="ru-RU" dirty="0">
                <a:latin typeface="Times New Roman" panose="02020603050405020304" pitchFamily="18" charset="0"/>
                <a:cs typeface="Times New Roman" panose="02020603050405020304" pitchFamily="18" charset="0"/>
              </a:rPr>
              <a:t>Развитие </a:t>
            </a:r>
            <a:r>
              <a:rPr lang="ru-RU" dirty="0" err="1">
                <a:latin typeface="Times New Roman" panose="02020603050405020304" pitchFamily="18" charset="0"/>
                <a:cs typeface="Times New Roman" panose="02020603050405020304" pitchFamily="18" charset="0"/>
              </a:rPr>
              <a:t>IoT</a:t>
            </a:r>
            <a:r>
              <a:rPr lang="ru-RU" dirty="0">
                <a:latin typeface="Times New Roman" panose="02020603050405020304" pitchFamily="18" charset="0"/>
                <a:cs typeface="Times New Roman" panose="02020603050405020304" pitchFamily="18" charset="0"/>
              </a:rPr>
              <a:t> в мире стало </a:t>
            </a:r>
            <a:r>
              <a:rPr lang="ru-RU" dirty="0" smtClean="0">
                <a:latin typeface="Times New Roman" panose="02020603050405020304" pitchFamily="18" charset="0"/>
                <a:cs typeface="Times New Roman" panose="02020603050405020304" pitchFamily="18" charset="0"/>
              </a:rPr>
              <a:t>возможным</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благодаря </a:t>
            </a:r>
            <a:r>
              <a:rPr lang="ru-RU" dirty="0">
                <a:latin typeface="Times New Roman" panose="02020603050405020304" pitchFamily="18" charset="0"/>
                <a:cs typeface="Times New Roman" panose="02020603050405020304" pitchFamily="18" charset="0"/>
              </a:rPr>
              <a:t>четырем </a:t>
            </a:r>
            <a:r>
              <a:rPr lang="ru-RU" dirty="0" smtClean="0">
                <a:latin typeface="Times New Roman" panose="02020603050405020304" pitchFamily="18" charset="0"/>
                <a:cs typeface="Times New Roman" panose="02020603050405020304" pitchFamily="18" charset="0"/>
              </a:rPr>
              <a:t>технологическим</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трендам</a:t>
            </a:r>
            <a:r>
              <a:rPr lang="ru-RU" dirty="0">
                <a:latin typeface="Times New Roman" panose="02020603050405020304" pitchFamily="18" charset="0"/>
                <a:cs typeface="Times New Roman" panose="02020603050405020304" pitchFamily="18" charset="0"/>
              </a:rPr>
              <a:t>: снижению </a:t>
            </a:r>
            <a:r>
              <a:rPr lang="ru-RU" dirty="0" smtClean="0">
                <a:latin typeface="Times New Roman" panose="02020603050405020304" pitchFamily="18" charset="0"/>
                <a:cs typeface="Times New Roman" panose="02020603050405020304" pitchFamily="18" charset="0"/>
              </a:rPr>
              <a:t>стоимости</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вычислительных мощностей;</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снижению тарифов на услуги телекоммуникации; </a:t>
            </a:r>
            <a:r>
              <a:rPr lang="ru-RU" dirty="0">
                <a:latin typeface="Times New Roman" panose="02020603050405020304" pitchFamily="18" charset="0"/>
                <a:cs typeface="Times New Roman" panose="02020603050405020304" pitchFamily="18" charset="0"/>
              </a:rPr>
              <a:t>быстрому </a:t>
            </a:r>
            <a:r>
              <a:rPr lang="ru-RU" dirty="0" smtClean="0">
                <a:latin typeface="Times New Roman" panose="02020603050405020304" pitchFamily="18" charset="0"/>
                <a:cs typeface="Times New Roman" panose="02020603050405020304" pitchFamily="18" charset="0"/>
              </a:rPr>
              <a:t>росту</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количества </a:t>
            </a:r>
            <a:r>
              <a:rPr lang="ru-RU" dirty="0">
                <a:latin typeface="Times New Roman" panose="02020603050405020304" pitchFamily="18" charset="0"/>
                <a:cs typeface="Times New Roman" panose="02020603050405020304" pitchFamily="18" charset="0"/>
              </a:rPr>
              <a:t>«подключенных» </a:t>
            </a:r>
            <a:r>
              <a:rPr lang="ru-RU" dirty="0" smtClean="0">
                <a:latin typeface="Times New Roman" panose="02020603050405020304" pitchFamily="18" charset="0"/>
                <a:cs typeface="Times New Roman" panose="02020603050405020304" pitchFamily="18" charset="0"/>
              </a:rPr>
              <a:t>устройств;</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развитию </a:t>
            </a:r>
            <a:r>
              <a:rPr lang="ru-RU" dirty="0">
                <a:latin typeface="Times New Roman" panose="02020603050405020304" pitchFamily="18" charset="0"/>
                <a:cs typeface="Times New Roman" panose="02020603050405020304" pitchFamily="18" charset="0"/>
              </a:rPr>
              <a:t>облачных </a:t>
            </a:r>
            <a:r>
              <a:rPr lang="ru-RU" dirty="0" smtClean="0">
                <a:latin typeface="Times New Roman" panose="02020603050405020304" pitchFamily="18" charset="0"/>
                <a:cs typeface="Times New Roman" panose="02020603050405020304" pitchFamily="18" charset="0"/>
              </a:rPr>
              <a:t>технологий</a:t>
            </a:r>
            <a:r>
              <a:rPr lang="en-US" dirty="0" smtClean="0">
                <a:latin typeface="Times New Roman" panose="02020603050405020304" pitchFamily="18" charset="0"/>
                <a:cs typeface="Times New Roman" panose="02020603050405020304" pitchFamily="18" charset="0"/>
              </a:rPr>
              <a:t> </a:t>
            </a:r>
            <a:r>
              <a:rPr lang="ru-RU" dirty="0" smtClean="0">
                <a:latin typeface="Times New Roman" panose="02020603050405020304" pitchFamily="18" charset="0"/>
                <a:cs typeface="Times New Roman" panose="02020603050405020304" pitchFamily="18" charset="0"/>
              </a:rPr>
              <a:t>и </a:t>
            </a:r>
            <a:r>
              <a:rPr lang="en-US" dirty="0">
                <a:latin typeface="Times New Roman" panose="02020603050405020304" pitchFamily="18" charset="0"/>
                <a:cs typeface="Times New Roman" panose="02020603050405020304" pitchFamily="18" charset="0"/>
              </a:rPr>
              <a:t>Big </a:t>
            </a:r>
            <a:r>
              <a:rPr lang="en-US" dirty="0" smtClean="0">
                <a:latin typeface="Times New Roman" panose="02020603050405020304" pitchFamily="18" charset="0"/>
                <a:cs typeface="Times New Roman" panose="02020603050405020304" pitchFamily="18" charset="0"/>
              </a:rPr>
              <a:t>Data</a:t>
            </a:r>
            <a:r>
              <a:rPr lang="ru-RU" dirty="0" smtClean="0">
                <a:latin typeface="Times New Roman" panose="02020603050405020304" pitchFamily="18" charset="0"/>
                <a:cs typeface="Times New Roman" panose="02020603050405020304" pitchFamily="18" charset="0"/>
              </a:rPr>
              <a:t> (рис. 1).</a:t>
            </a:r>
            <a:endParaRPr lang="ru-RU" dirty="0">
              <a:latin typeface="Times New Roman" panose="02020603050405020304" pitchFamily="18" charset="0"/>
              <a:cs typeface="Times New Roman" panose="02020603050405020304" pitchFamily="18" charset="0"/>
            </a:endParaRPr>
          </a:p>
        </p:txBody>
      </p:sp>
      <p:pic>
        <p:nvPicPr>
          <p:cNvPr id="5" name="Рисунок 4"/>
          <p:cNvPicPr>
            <a:picLocks noChangeAspect="1"/>
          </p:cNvPicPr>
          <p:nvPr/>
        </p:nvPicPr>
        <p:blipFill>
          <a:blip r:embed="rId3"/>
          <a:stretch>
            <a:fillRect/>
          </a:stretch>
        </p:blipFill>
        <p:spPr>
          <a:xfrm>
            <a:off x="8713143" y="576164"/>
            <a:ext cx="15554325" cy="12096750"/>
          </a:xfrm>
          <a:prstGeom prst="rect">
            <a:avLst/>
          </a:prstGeom>
        </p:spPr>
      </p:pic>
      <p:sp>
        <p:nvSpPr>
          <p:cNvPr id="6" name="Прямоугольник 5"/>
          <p:cNvSpPr/>
          <p:nvPr/>
        </p:nvSpPr>
        <p:spPr>
          <a:xfrm>
            <a:off x="11593463" y="12963618"/>
            <a:ext cx="10997178" cy="769441"/>
          </a:xfrm>
          <a:prstGeom prst="rect">
            <a:avLst/>
          </a:prstGeom>
        </p:spPr>
        <p:txBody>
          <a:bodyPr wrap="none">
            <a:spAutoFit/>
          </a:bodyPr>
          <a:lstStyle/>
          <a:p>
            <a:r>
              <a:rPr lang="ru-RU" sz="4300" dirty="0" smtClean="0">
                <a:latin typeface="Times New Roman" panose="02020603050405020304" pitchFamily="18" charset="0"/>
                <a:cs typeface="Times New Roman" panose="02020603050405020304" pitchFamily="18" charset="0"/>
              </a:rPr>
              <a:t>Рис. 1. Технологические тренды в основе </a:t>
            </a:r>
            <a:r>
              <a:rPr lang="ru-RU" sz="4400" dirty="0" err="1" smtClean="0">
                <a:latin typeface="Times New Roman" panose="02020603050405020304" pitchFamily="18" charset="0"/>
                <a:cs typeface="Times New Roman" panose="02020603050405020304" pitchFamily="18" charset="0"/>
              </a:rPr>
              <a:t>IoT</a:t>
            </a:r>
            <a:r>
              <a:rPr lang="ru-RU" sz="4400" dirty="0" smtClean="0">
                <a:latin typeface="Times New Roman" panose="02020603050405020304" pitchFamily="18" charset="0"/>
                <a:cs typeface="Times New Roman" panose="02020603050405020304" pitchFamily="18" charset="0"/>
              </a:rPr>
              <a:t>.</a:t>
            </a:r>
            <a:r>
              <a:rPr lang="ru-RU" sz="4300" dirty="0" smtClean="0">
                <a:latin typeface="Times New Roman" panose="02020603050405020304" pitchFamily="18" charset="0"/>
                <a:cs typeface="Times New Roman" panose="02020603050405020304" pitchFamily="18" charset="0"/>
              </a:rPr>
              <a:t> </a:t>
            </a:r>
            <a:endParaRPr lang="ru-RU" sz="4300" dirty="0"/>
          </a:p>
        </p:txBody>
      </p:sp>
      <p:sp>
        <p:nvSpPr>
          <p:cNvPr id="7" name="Номер слайда 6"/>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3</a:t>
            </a:fld>
            <a:endParaRPr lang="ru-RU" sz="240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88386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Объект 2"/>
          <p:cNvSpPr>
            <a:spLocks noGrp="1"/>
          </p:cNvSpPr>
          <p:nvPr>
            <p:ph idx="1"/>
          </p:nvPr>
        </p:nvSpPr>
        <p:spPr>
          <a:xfrm>
            <a:off x="16706031" y="2880420"/>
            <a:ext cx="7813032" cy="9504522"/>
          </a:xfrm>
        </p:spPr>
        <p:txBody>
          <a:bodyPr/>
          <a:lstStyle/>
          <a:p>
            <a:pPr marL="0" indent="0">
              <a:buNone/>
            </a:pPr>
            <a:r>
              <a:rPr lang="ru-RU" dirty="0">
                <a:latin typeface="Times New Roman" panose="02020603050405020304" pitchFamily="18" charset="0"/>
                <a:cs typeface="Times New Roman" panose="02020603050405020304" pitchFamily="18" charset="0"/>
              </a:rPr>
              <a:t>Развитие </a:t>
            </a:r>
            <a:r>
              <a:rPr lang="ru-RU" dirty="0" err="1">
                <a:latin typeface="Times New Roman" panose="02020603050405020304" pitchFamily="18" charset="0"/>
                <a:cs typeface="Times New Roman" panose="02020603050405020304" pitchFamily="18" charset="0"/>
              </a:rPr>
              <a:t>IoT</a:t>
            </a:r>
            <a:r>
              <a:rPr lang="ru-RU" dirty="0">
                <a:latin typeface="Times New Roman" panose="02020603050405020304" pitchFamily="18" charset="0"/>
                <a:cs typeface="Times New Roman" panose="02020603050405020304" pitchFamily="18" charset="0"/>
              </a:rPr>
              <a:t> – это не </a:t>
            </a:r>
            <a:r>
              <a:rPr lang="ru-RU" dirty="0" smtClean="0">
                <a:latin typeface="Times New Roman" panose="02020603050405020304" pitchFamily="18" charset="0"/>
                <a:cs typeface="Times New Roman" panose="02020603050405020304" pitchFamily="18" charset="0"/>
              </a:rPr>
              <a:t>только увеличение проникновения «подключенных</a:t>
            </a:r>
            <a:r>
              <a:rPr lang="ru-RU" dirty="0">
                <a:latin typeface="Times New Roman" panose="02020603050405020304" pitchFamily="18" charset="0"/>
                <a:cs typeface="Times New Roman" panose="02020603050405020304" pitchFamily="18" charset="0"/>
              </a:rPr>
              <a:t>» устройств, но </a:t>
            </a:r>
            <a:r>
              <a:rPr lang="ru-RU" dirty="0" smtClean="0">
                <a:latin typeface="Times New Roman" panose="02020603050405020304" pitchFamily="18" charset="0"/>
                <a:cs typeface="Times New Roman" panose="02020603050405020304" pitchFamily="18" charset="0"/>
              </a:rPr>
              <a:t>и создание </a:t>
            </a:r>
            <a:r>
              <a:rPr lang="ru-RU" dirty="0">
                <a:latin typeface="Times New Roman" panose="02020603050405020304" pitchFamily="18" charset="0"/>
                <a:cs typeface="Times New Roman" panose="02020603050405020304" pitchFamily="18" charset="0"/>
              </a:rPr>
              <a:t>технологической экосистемы </a:t>
            </a:r>
            <a:r>
              <a:rPr lang="ru-RU" dirty="0" smtClean="0">
                <a:latin typeface="Times New Roman" panose="02020603050405020304" pitchFamily="18" charset="0"/>
                <a:cs typeface="Times New Roman" panose="02020603050405020304" pitchFamily="18" charset="0"/>
              </a:rPr>
              <a:t>– набора </a:t>
            </a:r>
            <a:r>
              <a:rPr lang="ru-RU" dirty="0">
                <a:latin typeface="Times New Roman" panose="02020603050405020304" pitchFamily="18" charset="0"/>
                <a:cs typeface="Times New Roman" panose="02020603050405020304" pitchFamily="18" charset="0"/>
              </a:rPr>
              <a:t>технологических </a:t>
            </a:r>
            <a:r>
              <a:rPr lang="ru-RU" dirty="0" smtClean="0">
                <a:latin typeface="Times New Roman" panose="02020603050405020304" pitchFamily="18" charset="0"/>
                <a:cs typeface="Times New Roman" panose="02020603050405020304" pitchFamily="18" charset="0"/>
              </a:rPr>
              <a:t>решений для </a:t>
            </a:r>
            <a:r>
              <a:rPr lang="ru-RU" dirty="0">
                <a:latin typeface="Times New Roman" panose="02020603050405020304" pitchFamily="18" charset="0"/>
                <a:cs typeface="Times New Roman" panose="02020603050405020304" pitchFamily="18" charset="0"/>
              </a:rPr>
              <a:t>сбора, передачи, агрегации </a:t>
            </a:r>
            <a:r>
              <a:rPr lang="ru-RU" dirty="0" smtClean="0">
                <a:latin typeface="Times New Roman" panose="02020603050405020304" pitchFamily="18" charset="0"/>
                <a:cs typeface="Times New Roman" panose="02020603050405020304" pitchFamily="18" charset="0"/>
              </a:rPr>
              <a:t>данных и </a:t>
            </a:r>
            <a:r>
              <a:rPr lang="ru-RU" dirty="0">
                <a:latin typeface="Times New Roman" panose="02020603050405020304" pitchFamily="18" charset="0"/>
                <a:cs typeface="Times New Roman" panose="02020603050405020304" pitchFamily="18" charset="0"/>
              </a:rPr>
              <a:t>платформы, позволяющей </a:t>
            </a:r>
            <a:r>
              <a:rPr lang="ru-RU" dirty="0" smtClean="0">
                <a:latin typeface="Times New Roman" panose="02020603050405020304" pitchFamily="18" charset="0"/>
                <a:cs typeface="Times New Roman" panose="02020603050405020304" pitchFamily="18" charset="0"/>
              </a:rPr>
              <a:t>обработать данные </a:t>
            </a:r>
            <a:r>
              <a:rPr lang="ru-RU" dirty="0">
                <a:latin typeface="Times New Roman" panose="02020603050405020304" pitchFamily="18" charset="0"/>
                <a:cs typeface="Times New Roman" panose="02020603050405020304" pitchFamily="18" charset="0"/>
              </a:rPr>
              <a:t>и использовать их </a:t>
            </a:r>
            <a:r>
              <a:rPr lang="ru-RU" dirty="0" smtClean="0">
                <a:latin typeface="Times New Roman" panose="02020603050405020304" pitchFamily="18" charset="0"/>
                <a:cs typeface="Times New Roman" panose="02020603050405020304" pitchFamily="18" charset="0"/>
              </a:rPr>
              <a:t>для реализации </a:t>
            </a:r>
            <a:r>
              <a:rPr lang="ru-RU" dirty="0">
                <a:latin typeface="Times New Roman" panose="02020603050405020304" pitchFamily="18" charset="0"/>
                <a:cs typeface="Times New Roman" panose="02020603050405020304" pitchFamily="18" charset="0"/>
              </a:rPr>
              <a:t>«умных» </a:t>
            </a:r>
            <a:r>
              <a:rPr lang="ru-RU" dirty="0" smtClean="0">
                <a:latin typeface="Times New Roman" panose="02020603050405020304" pitchFamily="18" charset="0"/>
                <a:cs typeface="Times New Roman" panose="02020603050405020304" pitchFamily="18" charset="0"/>
              </a:rPr>
              <a:t>решений (рис. 2).</a:t>
            </a:r>
            <a:endParaRPr lang="ru-RU" dirty="0">
              <a:latin typeface="Times New Roman" panose="02020603050405020304" pitchFamily="18" charset="0"/>
              <a:cs typeface="Times New Roman" panose="02020603050405020304" pitchFamily="18" charset="0"/>
            </a:endParaRPr>
          </a:p>
        </p:txBody>
      </p:sp>
      <p:sp>
        <p:nvSpPr>
          <p:cNvPr id="6" name="Номер слайда 5"/>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4</a:t>
            </a:fld>
            <a:endParaRPr lang="ru-RU" sz="2400">
              <a:solidFill>
                <a:schemeClr val="tx1"/>
              </a:solidFill>
              <a:latin typeface="Times New Roman" panose="02020603050405020304" pitchFamily="18" charset="0"/>
              <a:cs typeface="Times New Roman" panose="02020603050405020304" pitchFamily="18" charset="0"/>
            </a:endParaRPr>
          </a:p>
        </p:txBody>
      </p:sp>
      <p:pic>
        <p:nvPicPr>
          <p:cNvPr id="4" name="Рисунок 3"/>
          <p:cNvPicPr>
            <a:picLocks noChangeAspect="1"/>
          </p:cNvPicPr>
          <p:nvPr/>
        </p:nvPicPr>
        <p:blipFill rotWithShape="1">
          <a:blip r:embed="rId4"/>
          <a:srcRect l="34516" t="12926" r="9622" b="5488"/>
          <a:stretch/>
        </p:blipFill>
        <p:spPr>
          <a:xfrm>
            <a:off x="1008287" y="360140"/>
            <a:ext cx="15121680" cy="12416990"/>
          </a:xfrm>
          <a:prstGeom prst="rect">
            <a:avLst/>
          </a:prstGeom>
        </p:spPr>
      </p:pic>
      <p:sp>
        <p:nvSpPr>
          <p:cNvPr id="5" name="Прямоугольник 4"/>
          <p:cNvSpPr/>
          <p:nvPr/>
        </p:nvSpPr>
        <p:spPr>
          <a:xfrm>
            <a:off x="3744591" y="13177564"/>
            <a:ext cx="9680535" cy="769441"/>
          </a:xfrm>
          <a:prstGeom prst="rect">
            <a:avLst/>
          </a:prstGeom>
        </p:spPr>
        <p:txBody>
          <a:bodyPr wrap="none">
            <a:spAutoFit/>
          </a:bodyPr>
          <a:lstStyle/>
          <a:p>
            <a:r>
              <a:rPr lang="ru-RU" sz="4300" dirty="0" smtClean="0">
                <a:latin typeface="Times New Roman" panose="02020603050405020304" pitchFamily="18" charset="0"/>
                <a:cs typeface="Times New Roman" panose="02020603050405020304" pitchFamily="18" charset="0"/>
              </a:rPr>
              <a:t>Рис</a:t>
            </a:r>
            <a:r>
              <a:rPr lang="ru-RU" sz="4300" dirty="0">
                <a:latin typeface="Times New Roman" panose="02020603050405020304" pitchFamily="18" charset="0"/>
                <a:cs typeface="Times New Roman" panose="02020603050405020304" pitchFamily="18" charset="0"/>
              </a:rPr>
              <a:t>. </a:t>
            </a:r>
            <a:r>
              <a:rPr lang="ru-RU" sz="4300" dirty="0" smtClean="0">
                <a:latin typeface="Times New Roman" panose="02020603050405020304" pitchFamily="18" charset="0"/>
                <a:cs typeface="Times New Roman" panose="02020603050405020304" pitchFamily="18" charset="0"/>
              </a:rPr>
              <a:t>2. Технологическая экосистема </a:t>
            </a:r>
            <a:r>
              <a:rPr lang="ru-RU" sz="4400" dirty="0" err="1" smtClean="0">
                <a:latin typeface="Times New Roman" panose="02020603050405020304" pitchFamily="18" charset="0"/>
                <a:cs typeface="Times New Roman" panose="02020603050405020304" pitchFamily="18" charset="0"/>
              </a:rPr>
              <a:t>IoT</a:t>
            </a:r>
            <a:r>
              <a:rPr lang="ru-RU" sz="4400" dirty="0" smtClean="0">
                <a:latin typeface="Times New Roman" panose="02020603050405020304" pitchFamily="18" charset="0"/>
                <a:cs typeface="Times New Roman" panose="02020603050405020304" pitchFamily="18" charset="0"/>
              </a:rPr>
              <a:t>.</a:t>
            </a:r>
            <a:endParaRPr lang="ru-RU" sz="4300" dirty="0"/>
          </a:p>
        </p:txBody>
      </p:sp>
    </p:spTree>
    <p:extLst>
      <p:ext uri="{BB962C8B-B14F-4D97-AF65-F5344CB8AC3E}">
        <p14:creationId xmlns:p14="http://schemas.microsoft.com/office/powerpoint/2010/main" val="405530838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260164" y="3360423"/>
            <a:ext cx="4284627" cy="9504522"/>
          </a:xfrm>
        </p:spPr>
        <p:txBody>
          <a:bodyPr/>
          <a:lstStyle/>
          <a:p>
            <a:pPr marL="0" indent="0">
              <a:buNone/>
            </a:pPr>
            <a:r>
              <a:rPr lang="ru-RU" dirty="0" smtClean="0">
                <a:latin typeface="Times New Roman" panose="02020603050405020304" pitchFamily="18" charset="0"/>
                <a:cs typeface="Times New Roman" panose="02020603050405020304" pitchFamily="18" charset="0"/>
              </a:rPr>
              <a:t>Рис. 3. </a:t>
            </a:r>
            <a:r>
              <a:rPr lang="ru-RU" dirty="0">
                <a:latin typeface="Times New Roman" panose="02020603050405020304" pitchFamily="18" charset="0"/>
                <a:cs typeface="Times New Roman" panose="02020603050405020304" pitchFamily="18" charset="0"/>
              </a:rPr>
              <a:t>Результаты опроса об ожидаемых выгодах от инвестиций в </a:t>
            </a:r>
            <a:r>
              <a:rPr lang="ru-RU" dirty="0" err="1">
                <a:latin typeface="Times New Roman" panose="02020603050405020304" pitchFamily="18" charset="0"/>
                <a:cs typeface="Times New Roman" panose="02020603050405020304" pitchFamily="18" charset="0"/>
              </a:rPr>
              <a:t>IoT</a:t>
            </a:r>
            <a:r>
              <a:rPr lang="ru-RU" dirty="0">
                <a:latin typeface="Times New Roman" panose="02020603050405020304" pitchFamily="18" charset="0"/>
                <a:cs typeface="Times New Roman" panose="02020603050405020304" pitchFamily="18" charset="0"/>
              </a:rPr>
              <a:t>-технологии</a:t>
            </a:r>
          </a:p>
        </p:txBody>
      </p:sp>
      <p:pic>
        <p:nvPicPr>
          <p:cNvPr id="4" name="Рисунок 3"/>
          <p:cNvPicPr>
            <a:picLocks noChangeAspect="1"/>
          </p:cNvPicPr>
          <p:nvPr/>
        </p:nvPicPr>
        <p:blipFill rotWithShape="1">
          <a:blip r:embed="rId3"/>
          <a:srcRect l="12920" t="18815" r="22329" b="6689"/>
          <a:stretch/>
        </p:blipFill>
        <p:spPr>
          <a:xfrm>
            <a:off x="4968727" y="864196"/>
            <a:ext cx="19470202" cy="12593947"/>
          </a:xfrm>
          <a:prstGeom prst="rect">
            <a:avLst/>
          </a:prstGeom>
        </p:spPr>
      </p:pic>
      <p:sp>
        <p:nvSpPr>
          <p:cNvPr id="5" name="Номер слайда 4"/>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5</a:t>
            </a:fld>
            <a:endParaRPr lang="ru-RU" sz="240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14527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Объект 4"/>
          <p:cNvPicPr>
            <a:picLocks noGrp="1" noChangeAspect="1"/>
          </p:cNvPicPr>
          <p:nvPr>
            <p:ph idx="1"/>
          </p:nvPr>
        </p:nvPicPr>
        <p:blipFill rotWithShape="1">
          <a:blip r:embed="rId3"/>
          <a:srcRect l="21308"/>
          <a:stretch/>
        </p:blipFill>
        <p:spPr>
          <a:xfrm>
            <a:off x="360215" y="6408812"/>
            <a:ext cx="10743499" cy="7272808"/>
          </a:xfrm>
          <a:prstGeom prst="rect">
            <a:avLst/>
          </a:prstGeom>
        </p:spPr>
      </p:pic>
      <p:pic>
        <p:nvPicPr>
          <p:cNvPr id="4" name="Рисунок 3"/>
          <p:cNvPicPr>
            <a:picLocks noChangeAspect="1"/>
          </p:cNvPicPr>
          <p:nvPr/>
        </p:nvPicPr>
        <p:blipFill rotWithShape="1">
          <a:blip r:embed="rId4"/>
          <a:srcRect l="32844" t="13579" r="9046" b="11610"/>
          <a:stretch/>
        </p:blipFill>
        <p:spPr>
          <a:xfrm>
            <a:off x="11298510" y="1269984"/>
            <a:ext cx="13629018" cy="9864813"/>
          </a:xfrm>
          <a:prstGeom prst="rect">
            <a:avLst/>
          </a:prstGeom>
        </p:spPr>
      </p:pic>
      <p:sp>
        <p:nvSpPr>
          <p:cNvPr id="6" name="Прямоугольник 5"/>
          <p:cNvSpPr/>
          <p:nvPr/>
        </p:nvSpPr>
        <p:spPr>
          <a:xfrm>
            <a:off x="11335072" y="11881420"/>
            <a:ext cx="14018973" cy="1200329"/>
          </a:xfrm>
          <a:prstGeom prst="rect">
            <a:avLst/>
          </a:prstGeom>
        </p:spPr>
        <p:txBody>
          <a:bodyPr wrap="square">
            <a:spAutoFit/>
          </a:bodyPr>
          <a:lstStyle/>
          <a:p>
            <a:pPr algn="ctr"/>
            <a:r>
              <a:rPr lang="ru-RU" sz="3600" dirty="0" smtClean="0">
                <a:latin typeface="Times New Roman" panose="02020603050405020304" pitchFamily="18" charset="0"/>
                <a:cs typeface="Times New Roman" panose="02020603050405020304" pitchFamily="18" charset="0"/>
              </a:rPr>
              <a:t>Рис. 4. Результаты опроса об ожидаемых выгодах от инвестиций в промышленные интернет-технологии</a:t>
            </a:r>
            <a:endParaRPr lang="ru-RU" sz="3600" dirty="0">
              <a:latin typeface="Times New Roman" panose="02020603050405020304" pitchFamily="18" charset="0"/>
              <a:cs typeface="Times New Roman" panose="02020603050405020304" pitchFamily="18" charset="0"/>
            </a:endParaRPr>
          </a:p>
        </p:txBody>
      </p:sp>
      <p:pic>
        <p:nvPicPr>
          <p:cNvPr id="1026" name="Picture 2" descr="Image result for Интернет вещей промышленный"/>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96319" y="936204"/>
            <a:ext cx="8928992" cy="5059764"/>
          </a:xfrm>
          <a:prstGeom prst="rect">
            <a:avLst/>
          </a:prstGeom>
          <a:noFill/>
          <a:extLst>
            <a:ext uri="{909E8E84-426E-40DD-AFC4-6F175D3DCCD1}">
              <a14:hiddenFill xmlns:a14="http://schemas.microsoft.com/office/drawing/2010/main">
                <a:solidFill>
                  <a:srgbClr val="FFFFFF"/>
                </a:solidFill>
              </a14:hiddenFill>
            </a:ext>
          </a:extLst>
        </p:spPr>
      </p:pic>
      <p:sp>
        <p:nvSpPr>
          <p:cNvPr id="7" name="Номер слайда 6"/>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6</a:t>
            </a:fld>
            <a:endParaRPr lang="ru-RU" sz="240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08431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152303" y="2016324"/>
            <a:ext cx="22682835" cy="11809312"/>
          </a:xfrm>
        </p:spPr>
        <p:txBody>
          <a:bodyPr>
            <a:noAutofit/>
          </a:bodyPr>
          <a:lstStyle/>
          <a:p>
            <a:pPr marL="0" indent="714375" algn="just">
              <a:buNone/>
            </a:pPr>
            <a:r>
              <a:rPr lang="ru-RU" sz="4500" dirty="0" smtClean="0">
                <a:latin typeface="Times New Roman" panose="02020603050405020304" pitchFamily="18" charset="0"/>
                <a:cs typeface="Times New Roman" panose="02020603050405020304" pitchFamily="18" charset="0"/>
              </a:rPr>
              <a:t>На </a:t>
            </a:r>
            <a:r>
              <a:rPr lang="ru-RU" sz="4500" dirty="0">
                <a:latin typeface="Times New Roman" panose="02020603050405020304" pitchFamily="18" charset="0"/>
                <a:cs typeface="Times New Roman" panose="02020603050405020304" pitchFamily="18" charset="0"/>
              </a:rPr>
              <a:t>уровне управления системой, балансами и режимами в электроэнергетике шаг в направлении цифровой обвязки активов может дать возможность более оптимально планировать загрузку генерирующих мощностей и, главное, их объем. Создание интеллектуальной модели распределения позволило бы вывести часть неэффективной генерации из </a:t>
            </a:r>
            <a:r>
              <a:rPr lang="ru-RU" sz="4500" dirty="0" smtClean="0">
                <a:latin typeface="Times New Roman" panose="02020603050405020304" pitchFamily="18" charset="0"/>
                <a:cs typeface="Times New Roman" panose="02020603050405020304" pitchFamily="18" charset="0"/>
              </a:rPr>
              <a:t>эксплуатации </a:t>
            </a:r>
            <a:r>
              <a:rPr lang="ru-RU" sz="4500" dirty="0">
                <a:latin typeface="Times New Roman" panose="02020603050405020304" pitchFamily="18" charset="0"/>
                <a:cs typeface="Times New Roman" panose="02020603050405020304" pitchFamily="18" charset="0"/>
              </a:rPr>
              <a:t>и частично решить вопрос перепроизводства генерирующих </a:t>
            </a:r>
            <a:r>
              <a:rPr lang="ru-RU" sz="4500" dirty="0" smtClean="0">
                <a:latin typeface="Times New Roman" panose="02020603050405020304" pitchFamily="18" charset="0"/>
                <a:cs typeface="Times New Roman" panose="02020603050405020304" pitchFamily="18" charset="0"/>
              </a:rPr>
              <a:t>мощностей. </a:t>
            </a:r>
            <a:r>
              <a:rPr lang="ru-RU" sz="4500" dirty="0">
                <a:latin typeface="Times New Roman" panose="02020603050405020304" pitchFamily="18" charset="0"/>
                <a:cs typeface="Times New Roman" panose="02020603050405020304" pitchFamily="18" charset="0"/>
              </a:rPr>
              <a:t>Одновременно это позволило бы более широко внедрить современные стимулы снижения потребления электроэнергии: например, управление спросом (</a:t>
            </a:r>
            <a:r>
              <a:rPr lang="en-US" sz="4500" dirty="0">
                <a:latin typeface="Times New Roman" panose="02020603050405020304" pitchFamily="18" charset="0"/>
                <a:cs typeface="Times New Roman" panose="02020603050405020304" pitchFamily="18" charset="0"/>
              </a:rPr>
              <a:t>demand response</a:t>
            </a:r>
            <a:r>
              <a:rPr lang="en-US" sz="4500" dirty="0" smtClean="0">
                <a:latin typeface="Times New Roman" panose="02020603050405020304" pitchFamily="18" charset="0"/>
                <a:cs typeface="Times New Roman" panose="02020603050405020304" pitchFamily="18" charset="0"/>
              </a:rPr>
              <a:t>).</a:t>
            </a:r>
            <a:endParaRPr lang="ru-RU" sz="4500" dirty="0">
              <a:latin typeface="Times New Roman" panose="02020603050405020304" pitchFamily="18" charset="0"/>
              <a:cs typeface="Times New Roman" panose="02020603050405020304" pitchFamily="18" charset="0"/>
            </a:endParaRPr>
          </a:p>
          <a:p>
            <a:pPr marL="0" indent="714375" algn="just">
              <a:buNone/>
            </a:pPr>
            <a:r>
              <a:rPr lang="ru-RU" sz="4500" dirty="0">
                <a:latin typeface="Times New Roman" panose="02020603050405020304" pitchFamily="18" charset="0"/>
                <a:cs typeface="Times New Roman" panose="02020603050405020304" pitchFamily="18" charset="0"/>
              </a:rPr>
              <a:t>В электросетевом хозяйстве более </a:t>
            </a:r>
            <a:r>
              <a:rPr lang="ru-RU" sz="4500" dirty="0" smtClean="0">
                <a:latin typeface="Times New Roman" panose="02020603050405020304" pitchFamily="18" charset="0"/>
                <a:cs typeface="Times New Roman" panose="02020603050405020304" pitchFamily="18" charset="0"/>
              </a:rPr>
              <a:t>широкое внедрение </a:t>
            </a:r>
            <a:r>
              <a:rPr lang="ru-RU" sz="4500" dirty="0">
                <a:latin typeface="Times New Roman" panose="02020603050405020304" pitchFamily="18" charset="0"/>
                <a:cs typeface="Times New Roman" panose="02020603050405020304" pitchFamily="18" charset="0"/>
              </a:rPr>
              <a:t>интеллектуальных </a:t>
            </a:r>
            <a:r>
              <a:rPr lang="ru-RU" sz="4500" dirty="0" smtClean="0">
                <a:latin typeface="Times New Roman" panose="02020603050405020304" pitchFamily="18" charset="0"/>
                <a:cs typeface="Times New Roman" panose="02020603050405020304" pitchFamily="18" charset="0"/>
              </a:rPr>
              <a:t>технологий, особенно </a:t>
            </a:r>
            <a:r>
              <a:rPr lang="ru-RU" sz="4500" dirty="0">
                <a:latin typeface="Times New Roman" panose="02020603050405020304" pitchFamily="18" charset="0"/>
                <a:cs typeface="Times New Roman" panose="02020603050405020304" pitchFamily="18" charset="0"/>
              </a:rPr>
              <a:t>с учетом протяженности </a:t>
            </a:r>
            <a:r>
              <a:rPr lang="ru-RU" sz="4500" dirty="0" smtClean="0">
                <a:latin typeface="Times New Roman" panose="02020603050405020304" pitchFamily="18" charset="0"/>
                <a:cs typeface="Times New Roman" panose="02020603050405020304" pitchFamily="18" charset="0"/>
              </a:rPr>
              <a:t>линейных объектов</a:t>
            </a:r>
            <a:r>
              <a:rPr lang="ru-RU" sz="4500" dirty="0">
                <a:latin typeface="Times New Roman" panose="02020603050405020304" pitchFamily="18" charset="0"/>
                <a:cs typeface="Times New Roman" panose="02020603050405020304" pitchFamily="18" charset="0"/>
              </a:rPr>
              <a:t>, могло бы привести к </a:t>
            </a:r>
            <a:r>
              <a:rPr lang="ru-RU" sz="4500" dirty="0" smtClean="0">
                <a:latin typeface="Times New Roman" panose="02020603050405020304" pitchFamily="18" charset="0"/>
                <a:cs typeface="Times New Roman" panose="02020603050405020304" pitchFamily="18" charset="0"/>
              </a:rPr>
              <a:t>повышению надежности </a:t>
            </a:r>
            <a:r>
              <a:rPr lang="ru-RU" sz="4500" dirty="0">
                <a:latin typeface="Times New Roman" panose="02020603050405020304" pitchFamily="18" charset="0"/>
                <a:cs typeface="Times New Roman" panose="02020603050405020304" pitchFamily="18" charset="0"/>
              </a:rPr>
              <a:t>и снижению </a:t>
            </a:r>
            <a:r>
              <a:rPr lang="ru-RU" sz="4500" dirty="0" smtClean="0">
                <a:latin typeface="Times New Roman" panose="02020603050405020304" pitchFamily="18" charset="0"/>
                <a:cs typeface="Times New Roman" panose="02020603050405020304" pitchFamily="18" charset="0"/>
              </a:rPr>
              <a:t>операционных расходов</a:t>
            </a:r>
            <a:r>
              <a:rPr lang="ru-RU" sz="4500" dirty="0">
                <a:latin typeface="Times New Roman" panose="02020603050405020304" pitchFamily="18" charset="0"/>
                <a:cs typeface="Times New Roman" panose="02020603050405020304" pitchFamily="18" charset="0"/>
              </a:rPr>
              <a:t>. Это наконец-то позволило </a:t>
            </a:r>
            <a:r>
              <a:rPr lang="ru-RU" sz="4500" dirty="0" smtClean="0">
                <a:latin typeface="Times New Roman" panose="02020603050405020304" pitchFamily="18" charset="0"/>
                <a:cs typeface="Times New Roman" panose="02020603050405020304" pitchFamily="18" charset="0"/>
              </a:rPr>
              <a:t>бы перейти </a:t>
            </a:r>
            <a:r>
              <a:rPr lang="ru-RU" sz="4500" dirty="0">
                <a:latin typeface="Times New Roman" panose="02020603050405020304" pitchFamily="18" charset="0"/>
                <a:cs typeface="Times New Roman" panose="02020603050405020304" pitchFamily="18" charset="0"/>
              </a:rPr>
              <a:t>к управлению сетью «по состоянию</a:t>
            </a:r>
            <a:r>
              <a:rPr lang="ru-RU" sz="4500" dirty="0" smtClean="0">
                <a:latin typeface="Times New Roman" panose="02020603050405020304" pitchFamily="18" charset="0"/>
                <a:cs typeface="Times New Roman" panose="02020603050405020304" pitchFamily="18" charset="0"/>
              </a:rPr>
              <a:t>», а </a:t>
            </a:r>
            <a:r>
              <a:rPr lang="ru-RU" sz="4500" dirty="0">
                <a:latin typeface="Times New Roman" panose="02020603050405020304" pitchFamily="18" charset="0"/>
                <a:cs typeface="Times New Roman" panose="02020603050405020304" pitchFamily="18" charset="0"/>
              </a:rPr>
              <a:t>не проводить ремонты в </a:t>
            </a:r>
            <a:r>
              <a:rPr lang="ru-RU" sz="4500" dirty="0" smtClean="0">
                <a:latin typeface="Times New Roman" panose="02020603050405020304" pitchFamily="18" charset="0"/>
                <a:cs typeface="Times New Roman" panose="02020603050405020304" pitchFamily="18" charset="0"/>
              </a:rPr>
              <a:t>соответствии с </a:t>
            </a:r>
            <a:r>
              <a:rPr lang="ru-RU" sz="4500" dirty="0">
                <a:latin typeface="Times New Roman" panose="02020603050405020304" pitchFamily="18" charset="0"/>
                <a:cs typeface="Times New Roman" panose="02020603050405020304" pitchFamily="18" charset="0"/>
              </a:rPr>
              <a:t>жесткими регламентными </a:t>
            </a:r>
            <a:r>
              <a:rPr lang="ru-RU" sz="4500" dirty="0" smtClean="0">
                <a:latin typeface="Times New Roman" panose="02020603050405020304" pitchFamily="18" charset="0"/>
                <a:cs typeface="Times New Roman" panose="02020603050405020304" pitchFamily="18" charset="0"/>
              </a:rPr>
              <a:t>сроками. </a:t>
            </a:r>
            <a:endParaRPr lang="ru-RU" sz="4500" dirty="0">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7</a:t>
            </a:fld>
            <a:endParaRPr lang="ru-RU"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17021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288714" y="12457484"/>
            <a:ext cx="22682835" cy="1631597"/>
          </a:xfrm>
        </p:spPr>
        <p:txBody>
          <a:bodyPr/>
          <a:lstStyle/>
          <a:p>
            <a:pPr marL="0" indent="0" algn="ctr">
              <a:buNone/>
            </a:pPr>
            <a:r>
              <a:rPr lang="ru-RU" dirty="0" smtClean="0">
                <a:latin typeface="Times New Roman" panose="02020603050405020304" pitchFamily="18" charset="0"/>
                <a:cs typeface="Times New Roman" panose="02020603050405020304" pitchFamily="18" charset="0"/>
              </a:rPr>
              <a:t>Рис. 5. «Интеллектуальные сети»</a:t>
            </a:r>
            <a:endParaRPr lang="ru-RU" dirty="0">
              <a:latin typeface="Times New Roman" panose="02020603050405020304" pitchFamily="18" charset="0"/>
              <a:cs typeface="Times New Roman" panose="02020603050405020304" pitchFamily="18" charset="0"/>
            </a:endParaRPr>
          </a:p>
        </p:txBody>
      </p:sp>
      <p:pic>
        <p:nvPicPr>
          <p:cNvPr id="4" name="Рисунок 3"/>
          <p:cNvPicPr>
            <a:picLocks noChangeAspect="1"/>
          </p:cNvPicPr>
          <p:nvPr/>
        </p:nvPicPr>
        <p:blipFill rotWithShape="1">
          <a:blip r:embed="rId3"/>
          <a:srcRect l="13836" t="21656" r="8130" b="21251"/>
          <a:stretch/>
        </p:blipFill>
        <p:spPr>
          <a:xfrm>
            <a:off x="1364465" y="2088332"/>
            <a:ext cx="22628688" cy="9527594"/>
          </a:xfrm>
          <a:prstGeom prst="rect">
            <a:avLst/>
          </a:prstGeom>
        </p:spPr>
      </p:pic>
      <p:sp>
        <p:nvSpPr>
          <p:cNvPr id="5" name="Номер слайда 4"/>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8</a:t>
            </a:fld>
            <a:endParaRPr lang="ru-RU" sz="240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556947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260163" y="12568683"/>
            <a:ext cx="22682835" cy="1127541"/>
          </a:xfrm>
        </p:spPr>
        <p:txBody>
          <a:bodyPr/>
          <a:lstStyle/>
          <a:p>
            <a:pPr marL="0" indent="0" algn="ctr">
              <a:buNone/>
            </a:pPr>
            <a:r>
              <a:rPr lang="ru-RU" dirty="0" smtClean="0">
                <a:latin typeface="Times New Roman" panose="02020603050405020304" pitchFamily="18" charset="0"/>
                <a:cs typeface="Times New Roman" panose="02020603050405020304" pitchFamily="18" charset="0"/>
              </a:rPr>
              <a:t>Рис. 6. Автономная солнечно-</a:t>
            </a:r>
            <a:r>
              <a:rPr lang="ru-RU" dirty="0" err="1" smtClean="0">
                <a:latin typeface="Times New Roman" panose="02020603050405020304" pitchFamily="18" charset="0"/>
                <a:cs typeface="Times New Roman" panose="02020603050405020304" pitchFamily="18" charset="0"/>
              </a:rPr>
              <a:t>ветро</a:t>
            </a:r>
            <a:r>
              <a:rPr lang="ru-RU" dirty="0" smtClean="0">
                <a:latin typeface="Times New Roman" panose="02020603050405020304" pitchFamily="18" charset="0"/>
                <a:cs typeface="Times New Roman" panose="02020603050405020304" pitchFamily="18" charset="0"/>
              </a:rPr>
              <a:t>-дизельная электростанция на объекте «</a:t>
            </a:r>
            <a:r>
              <a:rPr lang="ru-RU" dirty="0" err="1" smtClean="0">
                <a:latin typeface="Times New Roman" panose="02020603050405020304" pitchFamily="18" charset="0"/>
                <a:cs typeface="Times New Roman" panose="02020603050405020304" pitchFamily="18" charset="0"/>
              </a:rPr>
              <a:t>Замбар</a:t>
            </a:r>
            <a:r>
              <a:rPr lang="ru-RU" dirty="0" smtClean="0">
                <a:latin typeface="Times New Roman" panose="02020603050405020304" pitchFamily="18" charset="0"/>
                <a:cs typeface="Times New Roman" panose="02020603050405020304" pitchFamily="18" charset="0"/>
              </a:rPr>
              <a:t>».</a:t>
            </a:r>
            <a:endParaRPr lang="ru-RU" dirty="0">
              <a:latin typeface="Times New Roman" panose="02020603050405020304" pitchFamily="18" charset="0"/>
              <a:cs typeface="Times New Roman" panose="02020603050405020304" pitchFamily="18" charset="0"/>
            </a:endParaRPr>
          </a:p>
        </p:txBody>
      </p:sp>
      <p:sp>
        <p:nvSpPr>
          <p:cNvPr id="4" name="Номер слайда 3"/>
          <p:cNvSpPr>
            <a:spLocks noGrp="1"/>
          </p:cNvSpPr>
          <p:nvPr>
            <p:ph type="sldNum" sz="quarter" idx="12"/>
          </p:nvPr>
        </p:nvSpPr>
        <p:spPr/>
        <p:txBody>
          <a:bodyPr/>
          <a:lstStyle/>
          <a:p>
            <a:fld id="{05D37E14-AA02-4BA0-98BE-3E423A83A244}" type="slidenum">
              <a:rPr lang="ru-RU" sz="2400" smtClean="0">
                <a:solidFill>
                  <a:schemeClr val="tx1"/>
                </a:solidFill>
                <a:latin typeface="Times New Roman" panose="02020603050405020304" pitchFamily="18" charset="0"/>
                <a:cs typeface="Times New Roman" panose="02020603050405020304" pitchFamily="18" charset="0"/>
              </a:rPr>
              <a:t>9</a:t>
            </a:fld>
            <a:endParaRPr lang="ru-RU" sz="2400">
              <a:solidFill>
                <a:schemeClr val="tx1"/>
              </a:solidFill>
              <a:latin typeface="Times New Roman" panose="02020603050405020304" pitchFamily="18" charset="0"/>
              <a:cs typeface="Times New Roman" panose="02020603050405020304" pitchFamily="18" charset="0"/>
            </a:endParaRPr>
          </a:p>
        </p:txBody>
      </p:sp>
      <p:pic>
        <p:nvPicPr>
          <p:cNvPr id="5" name="Picture 2" descr="G:\Замбар РРС расмлари\20150801_115544.jpg"/>
          <p:cNvPicPr>
            <a:picLocks noChangeAspect="1" noChangeArrowheads="1"/>
          </p:cNvPicPr>
          <p:nvPr/>
        </p:nvPicPr>
        <p:blipFill rotWithShape="1">
          <a:blip r:embed="rId3"/>
          <a:srcRect l="2134" r="5868"/>
          <a:stretch/>
        </p:blipFill>
        <p:spPr bwMode="auto">
          <a:xfrm>
            <a:off x="3720715" y="494902"/>
            <a:ext cx="17281921" cy="11644610"/>
          </a:xfrm>
          <a:prstGeom prst="rect">
            <a:avLst/>
          </a:prstGeom>
          <a:noFill/>
        </p:spPr>
      </p:pic>
    </p:spTree>
    <p:extLst>
      <p:ext uri="{BB962C8B-B14F-4D97-AF65-F5344CB8AC3E}">
        <p14:creationId xmlns:p14="http://schemas.microsoft.com/office/powerpoint/2010/main" val="3117645760"/>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2E9B281342D724D9E1F6417420D688D" ma:contentTypeVersion="1" ma:contentTypeDescription="Create a new document." ma:contentTypeScope="" ma:versionID="7d8d7dbec755764b6277f3b96e9661c8">
  <xsd:schema xmlns:xsd="http://www.w3.org/2001/XMLSchema" xmlns:xs="http://www.w3.org/2001/XMLSchema" xmlns:p="http://schemas.microsoft.com/office/2006/metadata/properties" xmlns:ns1="http://schemas.microsoft.com/sharepoint/v3" targetNamespace="http://schemas.microsoft.com/office/2006/metadata/properties" ma:root="true" ma:fieldsID="11556d0edaacd44299612f6ec025f079"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B3D7BB0-18AC-45E1-B252-8CB92DF6EEB8}">
  <ds:schemaRefs>
    <ds:schemaRef ds:uri="http://schemas.microsoft.com/sharepoint/v3/contenttype/forms"/>
  </ds:schemaRefs>
</ds:datastoreItem>
</file>

<file path=customXml/itemProps2.xml><?xml version="1.0" encoding="utf-8"?>
<ds:datastoreItem xmlns:ds="http://schemas.openxmlformats.org/officeDocument/2006/customXml" ds:itemID="{62FF51EC-A1A2-4A04-8A26-D91BB477101F}">
  <ds:schemaRefs>
    <ds:schemaRef ds:uri="http://schemas.microsoft.com/office/2006/documentManagement/types"/>
    <ds:schemaRef ds:uri="http://purl.org/dc/elements/1.1/"/>
    <ds:schemaRef ds:uri="http://purl.org/dc/dcmitype/"/>
    <ds:schemaRef ds:uri="http://schemas.openxmlformats.org/package/2006/metadata/core-properties"/>
    <ds:schemaRef ds:uri="http://purl.org/dc/terms/"/>
    <ds:schemaRef ds:uri="http://schemas.microsoft.com/office/2006/metadata/properties"/>
    <ds:schemaRef ds:uri="http://schemas.microsoft.com/sharepoint/v3"/>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42D613B1-4F5F-4372-AB06-5F9FCAB10D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2849</TotalTime>
  <Words>1565</Words>
  <Application>Microsoft Office PowerPoint</Application>
  <PresentationFormat>Произвольный</PresentationFormat>
  <Paragraphs>76</Paragraphs>
  <Slides>15</Slides>
  <Notes>15</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15</vt:i4>
      </vt:variant>
    </vt:vector>
  </HeadingPairs>
  <TitlesOfParts>
    <vt:vector size="19" baseType="lpstr">
      <vt:lpstr>Arial</vt:lpstr>
      <vt:lpstr>Calibri</vt:lpstr>
      <vt:lpstr>Times New Roman</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Рынки применения технологий IoT</vt:lpstr>
      <vt:lpstr>Международный опыт в образовательной деятельности Интернет вещей </vt:lpstr>
      <vt:lpstr>Презентация PowerPoint</vt:lpstr>
      <vt:lpstr>Презентация PowerPoint</vt:lpstr>
    </vt:vector>
  </TitlesOfParts>
  <Company>SPecialiST RePack</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MuhammadALi</dc:creator>
  <cp:lastModifiedBy>Пользователь Windows</cp:lastModifiedBy>
  <cp:revision>247</cp:revision>
  <cp:lastPrinted>2017-05-30T12:47:05Z</cp:lastPrinted>
  <dcterms:created xsi:type="dcterms:W3CDTF">2017-05-16T05:20:00Z</dcterms:created>
  <dcterms:modified xsi:type="dcterms:W3CDTF">2022-10-28T13:37:53Z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0x01010032E9B281342D724D9E1F6417420D688D</vt:lpwstr>
  </property>
</Properties>
</file>

<file path=docProps/thumbnail.jpeg>
</file>